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sldIdLst>
    <p:sldId id="293" r:id="rId5"/>
    <p:sldId id="294" r:id="rId6"/>
    <p:sldId id="295" r:id="rId7"/>
    <p:sldId id="300" r:id="rId8"/>
    <p:sldId id="297" r:id="rId9"/>
    <p:sldId id="298" r:id="rId10"/>
    <p:sldId id="299" r:id="rId11"/>
    <p:sldId id="30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4/9/2020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13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4/9/2020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0300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4/9/2020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9999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0400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4/9/2020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5796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1998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4/9/2020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3768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196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9782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4/9/2020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6886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4/9/2020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130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4/9/2020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13215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1JK713whbkE?feature=oembed" TargetMode="External"/><Relationship Id="rId6" Type="http://schemas.openxmlformats.org/officeDocument/2006/relationships/hyperlink" Target="http://starshinesuckerpunch.deviantart.com/art/Bowtie-Free-Download-471765735" TargetMode="External"/><Relationship Id="rId5" Type="http://schemas.openxmlformats.org/officeDocument/2006/relationships/image" Target="../media/image4.png"/><Relationship Id="rId4" Type="http://schemas.openxmlformats.org/officeDocument/2006/relationships/hyperlink" Target="https://www.youtube.com/watch?time_continue=190&amp;v=1JK713whbkE&amp;feature=emb_log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en/daisy-flower-blossom-petals-gerber-38145/" TargetMode="External"/><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197" y="-3517"/>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5974986" y="2365081"/>
            <a:ext cx="4892688" cy="1630907"/>
          </a:xfrm>
        </p:spPr>
        <p:txBody>
          <a:bodyPr>
            <a:normAutofit fontScale="90000"/>
          </a:bodyPr>
          <a:lstStyle/>
          <a:p>
            <a:r>
              <a:rPr lang="en-US" sz="4400" b="1" dirty="0">
                <a:solidFill>
                  <a:schemeClr val="tx1"/>
                </a:solidFill>
              </a:rPr>
              <a:t>The Great Gatsby: </a:t>
            </a:r>
            <a:br>
              <a:rPr lang="en-US" sz="4400" dirty="0">
                <a:solidFill>
                  <a:schemeClr val="tx1"/>
                </a:solidFill>
              </a:rPr>
            </a:br>
            <a:r>
              <a:rPr lang="en-US" sz="4400" dirty="0">
                <a:solidFill>
                  <a:schemeClr val="tx1"/>
                </a:solidFill>
              </a:rPr>
              <a:t>Chapter 6</a:t>
            </a:r>
            <a:br>
              <a:rPr lang="en-US" sz="4400" dirty="0">
                <a:solidFill>
                  <a:schemeClr val="tx1"/>
                </a:solidFill>
              </a:rPr>
            </a:br>
            <a:endParaRPr lang="en-US" sz="4400" dirty="0">
              <a:solidFill>
                <a:schemeClr val="tx1"/>
              </a:solidFill>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92599" y="3727605"/>
            <a:ext cx="4775075" cy="869909"/>
          </a:xfrm>
        </p:spPr>
        <p:txBody>
          <a:bodyPr>
            <a:normAutofit/>
          </a:bodyPr>
          <a:lstStyle/>
          <a:p>
            <a:pPr>
              <a:spcAft>
                <a:spcPts val="600"/>
              </a:spcAft>
            </a:pPr>
            <a:r>
              <a:rPr lang="en-US" dirty="0">
                <a:solidFill>
                  <a:schemeClr val="tx1"/>
                </a:solidFill>
              </a:rPr>
              <a:t>Samantha G. Herrera </a:t>
            </a:r>
          </a:p>
          <a:p>
            <a:pPr>
              <a:spcAft>
                <a:spcPts val="600"/>
              </a:spcAft>
            </a:pPr>
            <a:r>
              <a:rPr lang="en-US" dirty="0">
                <a:solidFill>
                  <a:schemeClr val="tx1"/>
                </a:solidFill>
              </a:rPr>
              <a:t>IB English IV SL </a:t>
            </a:r>
          </a:p>
          <a:p>
            <a:pPr>
              <a:spcAft>
                <a:spcPts val="600"/>
              </a:spcAft>
            </a:pPr>
            <a:endParaRPr lang="en-US" dirty="0">
              <a:solidFill>
                <a:schemeClr val="tx1"/>
              </a:solidFill>
            </a:endParaRPr>
          </a:p>
        </p:txBody>
      </p:sp>
    </p:spTree>
    <p:extLst>
      <p:ext uri="{BB962C8B-B14F-4D97-AF65-F5344CB8AC3E}">
        <p14:creationId xmlns:p14="http://schemas.microsoft.com/office/powerpoint/2010/main" val="426968152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20D6-2437-44A2-91BD-3C7BD4E64C77}"/>
              </a:ext>
            </a:extLst>
          </p:cNvPr>
          <p:cNvSpPr>
            <a:spLocks noGrp="1"/>
          </p:cNvSpPr>
          <p:nvPr>
            <p:ph type="title"/>
          </p:nvPr>
        </p:nvSpPr>
        <p:spPr>
          <a:xfrm>
            <a:off x="788281" y="377822"/>
            <a:ext cx="10058400" cy="1371600"/>
          </a:xfrm>
        </p:spPr>
        <p:txBody>
          <a:bodyPr/>
          <a:lstStyle/>
          <a:p>
            <a:r>
              <a:rPr lang="en-US" dirty="0"/>
              <a:t>Chapter Summary </a:t>
            </a:r>
          </a:p>
        </p:txBody>
      </p:sp>
      <p:pic>
        <p:nvPicPr>
          <p:cNvPr id="4" name="Online Media 3" title="The Great Gatsby  | Chapter 6 Summary &amp; Analysis | F. Scott Fitzgerald">
            <a:hlinkClick r:id="" action="ppaction://media"/>
            <a:extLst>
              <a:ext uri="{FF2B5EF4-FFF2-40B4-BE49-F238E27FC236}">
                <a16:creationId xmlns:a16="http://schemas.microsoft.com/office/drawing/2014/main" id="{9460387B-B242-4B92-94BC-98C6A0232013}"/>
              </a:ext>
            </a:extLst>
          </p:cNvPr>
          <p:cNvPicPr>
            <a:picLocks noGrp="1" noRot="1" noChangeAspect="1"/>
          </p:cNvPicPr>
          <p:nvPr>
            <p:ph idx="1"/>
            <a:videoFile r:link="rId1"/>
          </p:nvPr>
        </p:nvPicPr>
        <p:blipFill>
          <a:blip r:embed="rId3"/>
          <a:stretch>
            <a:fillRect/>
          </a:stretch>
        </p:blipFill>
        <p:spPr>
          <a:xfrm>
            <a:off x="4560007" y="1732840"/>
            <a:ext cx="6843712" cy="3849687"/>
          </a:xfrm>
          <a:prstGeom prst="rect">
            <a:avLst/>
          </a:prstGeom>
        </p:spPr>
      </p:pic>
      <p:sp>
        <p:nvSpPr>
          <p:cNvPr id="5" name="TextBox 4">
            <a:extLst>
              <a:ext uri="{FF2B5EF4-FFF2-40B4-BE49-F238E27FC236}">
                <a16:creationId xmlns:a16="http://schemas.microsoft.com/office/drawing/2014/main" id="{030EA1AA-7082-49C6-AAAC-0E0E1EFE22B7}"/>
              </a:ext>
            </a:extLst>
          </p:cNvPr>
          <p:cNvSpPr txBox="1"/>
          <p:nvPr/>
        </p:nvSpPr>
        <p:spPr>
          <a:xfrm>
            <a:off x="7962314" y="5657110"/>
            <a:ext cx="3441405" cy="1015663"/>
          </a:xfrm>
          <a:prstGeom prst="rect">
            <a:avLst/>
          </a:prstGeom>
          <a:noFill/>
        </p:spPr>
        <p:txBody>
          <a:bodyPr wrap="square" rtlCol="0">
            <a:spAutoFit/>
          </a:bodyPr>
          <a:lstStyle/>
          <a:p>
            <a:r>
              <a:rPr lang="en-US" sz="1200" dirty="0">
                <a:hlinkClick r:id="rId4"/>
              </a:rPr>
              <a:t>https://www.youtube.com/watch?time_continue=190&amp;v=1JK713whbkE&amp;feature=emb_logo</a:t>
            </a:r>
            <a:endParaRPr lang="en-US" sz="1200" dirty="0"/>
          </a:p>
          <a:p>
            <a:endParaRPr lang="en-US" dirty="0"/>
          </a:p>
          <a:p>
            <a:endParaRPr lang="en-US" dirty="0"/>
          </a:p>
        </p:txBody>
      </p:sp>
      <p:sp>
        <p:nvSpPr>
          <p:cNvPr id="7" name="TextBox 6">
            <a:extLst>
              <a:ext uri="{FF2B5EF4-FFF2-40B4-BE49-F238E27FC236}">
                <a16:creationId xmlns:a16="http://schemas.microsoft.com/office/drawing/2014/main" id="{0968027C-7506-4E09-87B6-251223AD5DF9}"/>
              </a:ext>
            </a:extLst>
          </p:cNvPr>
          <p:cNvSpPr txBox="1"/>
          <p:nvPr/>
        </p:nvSpPr>
        <p:spPr>
          <a:xfrm>
            <a:off x="788281" y="1463420"/>
            <a:ext cx="3657110" cy="5016758"/>
          </a:xfrm>
          <a:prstGeom prst="rect">
            <a:avLst/>
          </a:prstGeom>
          <a:noFill/>
        </p:spPr>
        <p:txBody>
          <a:bodyPr wrap="square" rtlCol="0">
            <a:spAutoFit/>
          </a:bodyPr>
          <a:lstStyle/>
          <a:p>
            <a:r>
              <a:rPr lang="en-US" sz="2000" b="1" u="sng" dirty="0"/>
              <a:t>Key Points of the Chapter: </a:t>
            </a:r>
          </a:p>
          <a:p>
            <a:pPr marL="285750" indent="-285750">
              <a:buBlip>
                <a:blip r:embed="rId5">
                  <a:extLst>
                    <a:ext uri="{837473B0-CC2E-450A-ABE3-18F120FF3D39}">
                      <a1611:picAttrSrcUrl xmlns:a1611="http://schemas.microsoft.com/office/drawing/2016/11/main" r:id="rId6"/>
                    </a:ext>
                  </a:extLst>
                </a:blip>
              </a:buBlip>
            </a:pPr>
            <a:r>
              <a:rPr lang="en-US" sz="2000" dirty="0"/>
              <a:t> A reporter visits Gatsby’s house to interview him</a:t>
            </a:r>
          </a:p>
          <a:p>
            <a:pPr marL="285750" indent="-285750">
              <a:buBlip>
                <a:blip r:embed="rId5">
                  <a:extLst>
                    <a:ext uri="{837473B0-CC2E-450A-ABE3-18F120FF3D39}">
                      <a1611:picAttrSrcUrl xmlns:a1611="http://schemas.microsoft.com/office/drawing/2016/11/main" r:id="rId6"/>
                    </a:ext>
                  </a:extLst>
                </a:blip>
              </a:buBlip>
            </a:pPr>
            <a:r>
              <a:rPr lang="en-US" sz="2000" dirty="0"/>
              <a:t> Carraway learns of Jay Gatsby’s past </a:t>
            </a:r>
          </a:p>
          <a:p>
            <a:pPr marL="285750" indent="-285750">
              <a:buBlip>
                <a:blip r:embed="rId5">
                  <a:extLst>
                    <a:ext uri="{837473B0-CC2E-450A-ABE3-18F120FF3D39}">
                      <a1611:picAttrSrcUrl xmlns:a1611="http://schemas.microsoft.com/office/drawing/2016/11/main" r:id="rId6"/>
                    </a:ext>
                  </a:extLst>
                </a:blip>
              </a:buBlip>
            </a:pPr>
            <a:r>
              <a:rPr lang="en-US" sz="2000" dirty="0"/>
              <a:t> James Gatz’s meets Dan Cody </a:t>
            </a:r>
          </a:p>
          <a:p>
            <a:pPr marL="285750" indent="-285750">
              <a:buBlip>
                <a:blip r:embed="rId5">
                  <a:extLst>
                    <a:ext uri="{837473B0-CC2E-450A-ABE3-18F120FF3D39}">
                      <a1611:picAttrSrcUrl xmlns:a1611="http://schemas.microsoft.com/office/drawing/2016/11/main" r:id="rId6"/>
                    </a:ext>
                  </a:extLst>
                </a:blip>
              </a:buBlip>
            </a:pPr>
            <a:r>
              <a:rPr lang="en-US" sz="2000" dirty="0"/>
              <a:t> The story of Gatsby and Dan Cody is revealed </a:t>
            </a:r>
          </a:p>
          <a:p>
            <a:pPr marL="285750" indent="-285750">
              <a:buBlip>
                <a:blip r:embed="rId5">
                  <a:extLst>
                    <a:ext uri="{837473B0-CC2E-450A-ABE3-18F120FF3D39}">
                      <a1611:picAttrSrcUrl xmlns:a1611="http://schemas.microsoft.com/office/drawing/2016/11/main" r:id="rId6"/>
                    </a:ext>
                  </a:extLst>
                </a:blip>
              </a:buBlip>
            </a:pPr>
            <a:r>
              <a:rPr lang="en-US" sz="2000" dirty="0"/>
              <a:t>  Tom becomes suspicious of Gatsby</a:t>
            </a:r>
          </a:p>
          <a:p>
            <a:pPr marL="285750" indent="-285750">
              <a:buBlip>
                <a:blip r:embed="rId5">
                  <a:extLst>
                    <a:ext uri="{837473B0-CC2E-450A-ABE3-18F120FF3D39}">
                      <a1611:picAttrSrcUrl xmlns:a1611="http://schemas.microsoft.com/office/drawing/2016/11/main" r:id="rId6"/>
                    </a:ext>
                  </a:extLst>
                </a:blip>
              </a:buBlip>
            </a:pPr>
            <a:r>
              <a:rPr lang="en-US" sz="2000" dirty="0"/>
              <a:t> Tom and Daisy go to one of Gatsby’s infamous parties </a:t>
            </a:r>
          </a:p>
          <a:p>
            <a:pPr marL="285750" indent="-285750">
              <a:buBlip>
                <a:blip r:embed="rId5">
                  <a:extLst>
                    <a:ext uri="{837473B0-CC2E-450A-ABE3-18F120FF3D39}">
                      <a1611:picAttrSrcUrl xmlns:a1611="http://schemas.microsoft.com/office/drawing/2016/11/main" r:id="rId6"/>
                    </a:ext>
                  </a:extLst>
                </a:blip>
              </a:buBlip>
            </a:pPr>
            <a:r>
              <a:rPr lang="en-US" sz="2000" dirty="0"/>
              <a:t> Gatsby wants to recreate     the past</a:t>
            </a:r>
          </a:p>
        </p:txBody>
      </p:sp>
      <p:sp>
        <p:nvSpPr>
          <p:cNvPr id="8" name="TextBox 7">
            <a:extLst>
              <a:ext uri="{FF2B5EF4-FFF2-40B4-BE49-F238E27FC236}">
                <a16:creationId xmlns:a16="http://schemas.microsoft.com/office/drawing/2014/main" id="{26DC3AE2-BC69-4B33-A18A-870DA8B0F946}"/>
              </a:ext>
            </a:extLst>
          </p:cNvPr>
          <p:cNvSpPr txBox="1"/>
          <p:nvPr/>
        </p:nvSpPr>
        <p:spPr>
          <a:xfrm>
            <a:off x="7498570" y="1275473"/>
            <a:ext cx="2883877" cy="369332"/>
          </a:xfrm>
          <a:prstGeom prst="rect">
            <a:avLst/>
          </a:prstGeom>
          <a:noFill/>
        </p:spPr>
        <p:txBody>
          <a:bodyPr wrap="square" rtlCol="0">
            <a:spAutoFit/>
          </a:bodyPr>
          <a:lstStyle/>
          <a:p>
            <a:r>
              <a:rPr lang="en-US" dirty="0"/>
              <a:t>Video</a:t>
            </a:r>
          </a:p>
        </p:txBody>
      </p:sp>
    </p:spTree>
    <p:extLst>
      <p:ext uri="{BB962C8B-B14F-4D97-AF65-F5344CB8AC3E}">
        <p14:creationId xmlns:p14="http://schemas.microsoft.com/office/powerpoint/2010/main" val="335557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A042C-CD75-4735-9E8F-B3ADC192E2C7}"/>
              </a:ext>
            </a:extLst>
          </p:cNvPr>
          <p:cNvSpPr>
            <a:spLocks noGrp="1"/>
          </p:cNvSpPr>
          <p:nvPr>
            <p:ph type="title"/>
          </p:nvPr>
        </p:nvSpPr>
        <p:spPr>
          <a:xfrm>
            <a:off x="470143" y="239584"/>
            <a:ext cx="10058400" cy="1371600"/>
          </a:xfrm>
        </p:spPr>
        <p:txBody>
          <a:bodyPr/>
          <a:lstStyle/>
          <a:p>
            <a:r>
              <a:rPr lang="en-US" dirty="0"/>
              <a:t>Chapter Analysis </a:t>
            </a:r>
          </a:p>
        </p:txBody>
      </p:sp>
      <p:sp>
        <p:nvSpPr>
          <p:cNvPr id="3" name="Content Placeholder 2">
            <a:extLst>
              <a:ext uri="{FF2B5EF4-FFF2-40B4-BE49-F238E27FC236}">
                <a16:creationId xmlns:a16="http://schemas.microsoft.com/office/drawing/2014/main" id="{415EBEAB-D4D4-49E3-9D39-DDA95CA2C756}"/>
              </a:ext>
            </a:extLst>
          </p:cNvPr>
          <p:cNvSpPr>
            <a:spLocks noGrp="1"/>
          </p:cNvSpPr>
          <p:nvPr>
            <p:ph idx="1"/>
          </p:nvPr>
        </p:nvSpPr>
        <p:spPr>
          <a:xfrm>
            <a:off x="5275337" y="837079"/>
            <a:ext cx="6446520" cy="3056864"/>
          </a:xfrm>
        </p:spPr>
        <p:txBody>
          <a:bodyPr>
            <a:noAutofit/>
          </a:bodyPr>
          <a:lstStyle/>
          <a:p>
            <a:pPr marL="0" indent="0" algn="ctr">
              <a:buNone/>
            </a:pPr>
            <a:r>
              <a:rPr lang="en-US" sz="1900" dirty="0"/>
              <a:t>The obtainment of a prestigious social status is consistently brought up in this chapter. Through the unveiling of Jay Gatsby’s past as James Gatz, his obsession and love with Daisy Buchanan and wealth, Tom Buchanan’s insincere invitation to Gatsby, and Tom’s negativity toward people from “New Money”. Gatsby’s past social status motivates him to an obsessed desire for power and wealth. Furthermore, the presentation of Dan Cody shows what Gatsby envisioned himself to be. </a:t>
            </a:r>
          </a:p>
        </p:txBody>
      </p:sp>
      <p:sp>
        <p:nvSpPr>
          <p:cNvPr id="7" name="TextBox 6">
            <a:extLst>
              <a:ext uri="{FF2B5EF4-FFF2-40B4-BE49-F238E27FC236}">
                <a16:creationId xmlns:a16="http://schemas.microsoft.com/office/drawing/2014/main" id="{9C54C114-8840-47D3-9D19-B3C99FF2018B}"/>
              </a:ext>
            </a:extLst>
          </p:cNvPr>
          <p:cNvSpPr txBox="1"/>
          <p:nvPr/>
        </p:nvSpPr>
        <p:spPr>
          <a:xfrm>
            <a:off x="470143" y="3960009"/>
            <a:ext cx="5967657" cy="2246769"/>
          </a:xfrm>
          <a:prstGeom prst="rect">
            <a:avLst/>
          </a:prstGeom>
          <a:noFill/>
        </p:spPr>
        <p:txBody>
          <a:bodyPr wrap="square" rtlCol="0">
            <a:spAutoFit/>
          </a:bodyPr>
          <a:lstStyle/>
          <a:p>
            <a:pPr algn="ctr"/>
            <a:r>
              <a:rPr lang="en-US" sz="2000" dirty="0"/>
              <a:t>Gatsby’s desperation to repeat the past showcase the confusion within himself to comprehend that he lost Daisy five years ago and that he can’t get everything he wants. Also, the moment where Gatsby insists that he can fix everything as it was before, foreshadows his downfall through his stubbornness and obsession in winning Daisy.</a:t>
            </a:r>
          </a:p>
        </p:txBody>
      </p:sp>
      <p:pic>
        <p:nvPicPr>
          <p:cNvPr id="11" name="Picture 10" descr="A screen shot of a person in a dark room&#10;&#10;Description automatically generated">
            <a:extLst>
              <a:ext uri="{FF2B5EF4-FFF2-40B4-BE49-F238E27FC236}">
                <a16:creationId xmlns:a16="http://schemas.microsoft.com/office/drawing/2014/main" id="{DF2EC99E-BA1F-4455-AF39-063F428FAC94}"/>
              </a:ext>
            </a:extLst>
          </p:cNvPr>
          <p:cNvPicPr>
            <a:picLocks noChangeAspect="1"/>
          </p:cNvPicPr>
          <p:nvPr/>
        </p:nvPicPr>
        <p:blipFill>
          <a:blip r:embed="rId2"/>
          <a:stretch>
            <a:fillRect/>
          </a:stretch>
        </p:blipFill>
        <p:spPr>
          <a:xfrm>
            <a:off x="6437800" y="4055757"/>
            <a:ext cx="5138178" cy="2055271"/>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09B54B29-C46B-4B44-9788-E37A264A06D8}"/>
              </a:ext>
            </a:extLst>
          </p:cNvPr>
          <p:cNvPicPr>
            <a:picLocks noChangeAspect="1"/>
          </p:cNvPicPr>
          <p:nvPr/>
        </p:nvPicPr>
        <p:blipFill>
          <a:blip r:embed="rId3"/>
          <a:stretch>
            <a:fillRect/>
          </a:stretch>
        </p:blipFill>
        <p:spPr>
          <a:xfrm>
            <a:off x="533752" y="1611184"/>
            <a:ext cx="4695260" cy="19720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6601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315A-CC32-4845-9035-06D924BFAB8B}"/>
              </a:ext>
            </a:extLst>
          </p:cNvPr>
          <p:cNvSpPr>
            <a:spLocks noGrp="1"/>
          </p:cNvSpPr>
          <p:nvPr>
            <p:ph type="title"/>
          </p:nvPr>
        </p:nvSpPr>
        <p:spPr/>
        <p:txBody>
          <a:bodyPr/>
          <a:lstStyle/>
          <a:p>
            <a:r>
              <a:rPr lang="en-US" dirty="0"/>
              <a:t>Tone and Mood </a:t>
            </a:r>
          </a:p>
        </p:txBody>
      </p:sp>
      <p:sp>
        <p:nvSpPr>
          <p:cNvPr id="3" name="Content Placeholder 2">
            <a:extLst>
              <a:ext uri="{FF2B5EF4-FFF2-40B4-BE49-F238E27FC236}">
                <a16:creationId xmlns:a16="http://schemas.microsoft.com/office/drawing/2014/main" id="{95200470-0449-4A9B-9A3D-E380042904DB}"/>
              </a:ext>
            </a:extLst>
          </p:cNvPr>
          <p:cNvSpPr>
            <a:spLocks noGrp="1"/>
          </p:cNvSpPr>
          <p:nvPr>
            <p:ph sz="half" idx="1"/>
          </p:nvPr>
        </p:nvSpPr>
        <p:spPr>
          <a:xfrm>
            <a:off x="841717" y="1667021"/>
            <a:ext cx="4663440" cy="2131255"/>
          </a:xfrm>
        </p:spPr>
        <p:txBody>
          <a:bodyPr>
            <a:normAutofit fontScale="92500" lnSpcReduction="10000"/>
          </a:bodyPr>
          <a:lstStyle/>
          <a:p>
            <a:pPr marL="0" indent="0">
              <a:buNone/>
            </a:pPr>
            <a:r>
              <a:rPr lang="en-US" sz="2800" b="1" u="sng" dirty="0"/>
              <a:t>Tone </a:t>
            </a:r>
          </a:p>
          <a:p>
            <a:pPr>
              <a:buBlip>
                <a:blip r:embed="rId2">
                  <a:extLst>
                    <a:ext uri="{837473B0-CC2E-450A-ABE3-18F120FF3D39}">
                      <a1611:picAttrSrcUrl xmlns:a1611="http://schemas.microsoft.com/office/drawing/2016/11/main" r:id="rId3"/>
                    </a:ext>
                  </a:extLst>
                </a:blip>
              </a:buBlip>
            </a:pPr>
            <a:r>
              <a:rPr lang="en-US" sz="2800" dirty="0"/>
              <a:t> Sympathetic </a:t>
            </a:r>
          </a:p>
          <a:p>
            <a:pPr>
              <a:buBlip>
                <a:blip r:embed="rId2">
                  <a:extLst>
                    <a:ext uri="{837473B0-CC2E-450A-ABE3-18F120FF3D39}">
                      <a1611:picAttrSrcUrl xmlns:a1611="http://schemas.microsoft.com/office/drawing/2016/11/main" r:id="rId3"/>
                    </a:ext>
                  </a:extLst>
                </a:blip>
              </a:buBlip>
            </a:pPr>
            <a:r>
              <a:rPr lang="en-US" sz="2800" dirty="0"/>
              <a:t> Longing </a:t>
            </a:r>
          </a:p>
          <a:p>
            <a:pPr>
              <a:buBlip>
                <a:blip r:embed="rId2">
                  <a:extLst>
                    <a:ext uri="{837473B0-CC2E-450A-ABE3-18F120FF3D39}">
                      <a1611:picAttrSrcUrl xmlns:a1611="http://schemas.microsoft.com/office/drawing/2016/11/main" r:id="rId3"/>
                    </a:ext>
                  </a:extLst>
                </a:blip>
              </a:buBlip>
            </a:pPr>
            <a:r>
              <a:rPr lang="en-US" sz="2800" dirty="0"/>
              <a:t> Prejudice </a:t>
            </a: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5EFC3B93-43F4-4F59-86EC-0449CB304647}"/>
              </a:ext>
            </a:extLst>
          </p:cNvPr>
          <p:cNvSpPr>
            <a:spLocks noGrp="1"/>
          </p:cNvSpPr>
          <p:nvPr>
            <p:ph sz="half" idx="2"/>
          </p:nvPr>
        </p:nvSpPr>
        <p:spPr>
          <a:xfrm>
            <a:off x="880989" y="3918855"/>
            <a:ext cx="4663440" cy="2296551"/>
          </a:xfrm>
        </p:spPr>
        <p:txBody>
          <a:bodyPr>
            <a:normAutofit fontScale="92500" lnSpcReduction="10000"/>
          </a:bodyPr>
          <a:lstStyle/>
          <a:p>
            <a:pPr marL="0" indent="0">
              <a:buNone/>
            </a:pPr>
            <a:r>
              <a:rPr lang="en-US" sz="2600" b="1" u="sng" dirty="0"/>
              <a:t>Mood</a:t>
            </a:r>
            <a:r>
              <a:rPr lang="en-US" sz="2600" dirty="0"/>
              <a:t> </a:t>
            </a:r>
          </a:p>
          <a:p>
            <a:pPr>
              <a:buBlip>
                <a:blip r:embed="rId4">
                  <a:extLst>
                    <a:ext uri="{837473B0-CC2E-450A-ABE3-18F120FF3D39}">
                      <a1611:picAttrSrcUrl xmlns:a1611="http://schemas.microsoft.com/office/drawing/2016/11/main" r:id="rId3"/>
                    </a:ext>
                  </a:extLst>
                </a:blip>
              </a:buBlip>
            </a:pPr>
            <a:r>
              <a:rPr lang="en-US" sz="2600" dirty="0"/>
              <a:t> Triumphant </a:t>
            </a:r>
          </a:p>
          <a:p>
            <a:pPr>
              <a:buBlip>
                <a:blip r:embed="rId4">
                  <a:extLst>
                    <a:ext uri="{837473B0-CC2E-450A-ABE3-18F120FF3D39}">
                      <a1611:picAttrSrcUrl xmlns:a1611="http://schemas.microsoft.com/office/drawing/2016/11/main" r:id="rId3"/>
                    </a:ext>
                  </a:extLst>
                </a:blip>
              </a:buBlip>
            </a:pPr>
            <a:r>
              <a:rPr lang="en-US" sz="2600" dirty="0"/>
              <a:t> Desperate </a:t>
            </a:r>
          </a:p>
        </p:txBody>
      </p:sp>
      <p:pic>
        <p:nvPicPr>
          <p:cNvPr id="8" name="Picture 7" descr="A fountain in front of a crowd&#10;&#10;Description automatically generated">
            <a:extLst>
              <a:ext uri="{FF2B5EF4-FFF2-40B4-BE49-F238E27FC236}">
                <a16:creationId xmlns:a16="http://schemas.microsoft.com/office/drawing/2014/main" id="{5EDF86F5-1AEE-4976-A126-157226A57567}"/>
              </a:ext>
            </a:extLst>
          </p:cNvPr>
          <p:cNvPicPr>
            <a:picLocks noChangeAspect="1"/>
          </p:cNvPicPr>
          <p:nvPr/>
        </p:nvPicPr>
        <p:blipFill>
          <a:blip r:embed="rId5"/>
          <a:stretch>
            <a:fillRect/>
          </a:stretch>
        </p:blipFill>
        <p:spPr>
          <a:xfrm>
            <a:off x="5882857" y="1013709"/>
            <a:ext cx="5616956" cy="2415291"/>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descr="A person wearing a suit and tie&#10;&#10;Description automatically generated">
            <a:extLst>
              <a:ext uri="{FF2B5EF4-FFF2-40B4-BE49-F238E27FC236}">
                <a16:creationId xmlns:a16="http://schemas.microsoft.com/office/drawing/2014/main" id="{CBAEC4B7-FB8A-473F-B66E-852F5EE6712C}"/>
              </a:ext>
            </a:extLst>
          </p:cNvPr>
          <p:cNvPicPr>
            <a:picLocks noChangeAspect="1"/>
          </p:cNvPicPr>
          <p:nvPr/>
        </p:nvPicPr>
        <p:blipFill>
          <a:blip r:embed="rId6"/>
          <a:stretch>
            <a:fillRect/>
          </a:stretch>
        </p:blipFill>
        <p:spPr>
          <a:xfrm>
            <a:off x="3783850" y="3730453"/>
            <a:ext cx="5805990" cy="24152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1275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087A4760-C50D-45BC-9DF9-88E007C4C4E5}"/>
              </a:ext>
            </a:extLst>
          </p:cNvPr>
          <p:cNvPicPr>
            <a:picLocks noChangeAspect="1"/>
          </p:cNvPicPr>
          <p:nvPr/>
        </p:nvPicPr>
        <p:blipFill>
          <a:blip r:embed="rId2"/>
          <a:stretch>
            <a:fillRect/>
          </a:stretch>
        </p:blipFill>
        <p:spPr>
          <a:xfrm rot="245592">
            <a:off x="8786181" y="3630467"/>
            <a:ext cx="2533195" cy="253319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133A0CD4-94A9-4440-B8E5-C891D9DE6622}"/>
              </a:ext>
            </a:extLst>
          </p:cNvPr>
          <p:cNvSpPr>
            <a:spLocks noGrp="1"/>
          </p:cNvSpPr>
          <p:nvPr>
            <p:ph type="title"/>
          </p:nvPr>
        </p:nvSpPr>
        <p:spPr>
          <a:xfrm>
            <a:off x="1066800" y="663696"/>
            <a:ext cx="10058400" cy="1371600"/>
          </a:xfrm>
        </p:spPr>
        <p:txBody>
          <a:bodyPr/>
          <a:lstStyle/>
          <a:p>
            <a:r>
              <a:rPr lang="en-US" dirty="0"/>
              <a:t>Theme</a:t>
            </a:r>
          </a:p>
        </p:txBody>
      </p:sp>
      <p:sp>
        <p:nvSpPr>
          <p:cNvPr id="3" name="Content Placeholder 2">
            <a:extLst>
              <a:ext uri="{FF2B5EF4-FFF2-40B4-BE49-F238E27FC236}">
                <a16:creationId xmlns:a16="http://schemas.microsoft.com/office/drawing/2014/main" id="{21DFE447-11CE-44A1-B33C-74F719A9DC8C}"/>
              </a:ext>
            </a:extLst>
          </p:cNvPr>
          <p:cNvSpPr>
            <a:spLocks noGrp="1"/>
          </p:cNvSpPr>
          <p:nvPr>
            <p:ph idx="1"/>
          </p:nvPr>
        </p:nvSpPr>
        <p:spPr>
          <a:xfrm>
            <a:off x="1066800" y="1730326"/>
            <a:ext cx="6529754" cy="4520513"/>
          </a:xfrm>
        </p:spPr>
        <p:txBody>
          <a:bodyPr>
            <a:normAutofit/>
          </a:bodyPr>
          <a:lstStyle/>
          <a:p>
            <a:pPr>
              <a:buFont typeface="Wingdings" panose="05000000000000000000" pitchFamily="2" charset="2"/>
              <a:buChar char="v"/>
            </a:pPr>
            <a:r>
              <a:rPr lang="en-US" sz="2000" dirty="0"/>
              <a:t> Social Class </a:t>
            </a:r>
          </a:p>
          <a:p>
            <a:pPr lvl="1">
              <a:buFont typeface="Wingdings" panose="05000000000000000000" pitchFamily="2" charset="2"/>
              <a:buChar char="§"/>
            </a:pPr>
            <a:r>
              <a:rPr lang="en-US" sz="1800" dirty="0"/>
              <a:t>Gatsby’s past showcases his trouble with social class and his desire to be a part of a more prestigious background. This can be shown through his invention of going to Oxford and hiding his reality from Daisy. Secondly, Tom’s negative outlook on “New Money” and the clear difference that he implies between people from old wealth to people from “New Money”. </a:t>
            </a:r>
          </a:p>
          <a:p>
            <a:pPr>
              <a:buFont typeface="Wingdings" panose="05000000000000000000" pitchFamily="2" charset="2"/>
              <a:buChar char="v"/>
            </a:pPr>
            <a:r>
              <a:rPr lang="en-US" sz="2000" dirty="0"/>
              <a:t> The American Dream </a:t>
            </a:r>
          </a:p>
          <a:p>
            <a:pPr lvl="1">
              <a:buFont typeface="Wingdings" panose="05000000000000000000" pitchFamily="2" charset="2"/>
              <a:buChar char="§"/>
            </a:pPr>
            <a:r>
              <a:rPr lang="en-US" sz="1800" dirty="0"/>
              <a:t>The American Dream is showcased by Gatsby’s ability to earn wealth; this was emphasized by revealing Gatsby’s past. However, the failure of this dream can also be seen by the implication from Tom Buchanan that money is earned through the most corrupt ways. </a:t>
            </a:r>
          </a:p>
        </p:txBody>
      </p:sp>
      <p:pic>
        <p:nvPicPr>
          <p:cNvPr id="7" name="Picture 6" descr="A person wearing a suit and tie talking on a cell phone&#10;&#10;Description automatically generated">
            <a:extLst>
              <a:ext uri="{FF2B5EF4-FFF2-40B4-BE49-F238E27FC236}">
                <a16:creationId xmlns:a16="http://schemas.microsoft.com/office/drawing/2014/main" id="{0C9A15EA-2B9B-4D04-83B4-067882ADEB6D}"/>
              </a:ext>
            </a:extLst>
          </p:cNvPr>
          <p:cNvPicPr>
            <a:picLocks noChangeAspect="1"/>
          </p:cNvPicPr>
          <p:nvPr/>
        </p:nvPicPr>
        <p:blipFill>
          <a:blip r:embed="rId3"/>
          <a:stretch>
            <a:fillRect/>
          </a:stretch>
        </p:blipFill>
        <p:spPr>
          <a:xfrm>
            <a:off x="7922754" y="376549"/>
            <a:ext cx="3780524" cy="29381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96351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4AC84-6E18-49D8-9068-00720BE817AF}"/>
              </a:ext>
            </a:extLst>
          </p:cNvPr>
          <p:cNvSpPr>
            <a:spLocks noGrp="1"/>
          </p:cNvSpPr>
          <p:nvPr>
            <p:ph type="title"/>
          </p:nvPr>
        </p:nvSpPr>
        <p:spPr>
          <a:xfrm>
            <a:off x="1066799" y="484155"/>
            <a:ext cx="10058400" cy="1371600"/>
          </a:xfrm>
        </p:spPr>
        <p:txBody>
          <a:bodyPr/>
          <a:lstStyle/>
          <a:p>
            <a:r>
              <a:rPr lang="en-US" dirty="0"/>
              <a:t>Purpose </a:t>
            </a:r>
          </a:p>
        </p:txBody>
      </p:sp>
      <p:sp>
        <p:nvSpPr>
          <p:cNvPr id="3" name="Content Placeholder 2">
            <a:extLst>
              <a:ext uri="{FF2B5EF4-FFF2-40B4-BE49-F238E27FC236}">
                <a16:creationId xmlns:a16="http://schemas.microsoft.com/office/drawing/2014/main" id="{9599FB56-D863-4339-868B-745DDA039017}"/>
              </a:ext>
            </a:extLst>
          </p:cNvPr>
          <p:cNvSpPr>
            <a:spLocks noGrp="1"/>
          </p:cNvSpPr>
          <p:nvPr>
            <p:ph idx="1"/>
          </p:nvPr>
        </p:nvSpPr>
        <p:spPr>
          <a:xfrm>
            <a:off x="622494" y="1587135"/>
            <a:ext cx="10947010" cy="4628271"/>
          </a:xfrm>
          <a:custGeom>
            <a:avLst/>
            <a:gdLst>
              <a:gd name="connsiteX0" fmla="*/ 0 w 10947010"/>
              <a:gd name="connsiteY0" fmla="*/ 0 h 4628271"/>
              <a:gd name="connsiteX1" fmla="*/ 10947010 w 10947010"/>
              <a:gd name="connsiteY1" fmla="*/ 0 h 4628271"/>
              <a:gd name="connsiteX2" fmla="*/ 10947010 w 10947010"/>
              <a:gd name="connsiteY2" fmla="*/ 4628271 h 4628271"/>
              <a:gd name="connsiteX3" fmla="*/ 0 w 10947010"/>
              <a:gd name="connsiteY3" fmla="*/ 4628271 h 4628271"/>
              <a:gd name="connsiteX4" fmla="*/ 0 w 10947010"/>
              <a:gd name="connsiteY4" fmla="*/ 0 h 462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7010" h="4628271" extrusionOk="0">
                <a:moveTo>
                  <a:pt x="0" y="0"/>
                </a:moveTo>
                <a:cubicBezTo>
                  <a:pt x="4649944" y="118645"/>
                  <a:pt x="8685407" y="116012"/>
                  <a:pt x="10947010" y="0"/>
                </a:cubicBezTo>
                <a:cubicBezTo>
                  <a:pt x="10814128" y="1450798"/>
                  <a:pt x="11031961" y="4115035"/>
                  <a:pt x="10947010" y="4628271"/>
                </a:cubicBezTo>
                <a:cubicBezTo>
                  <a:pt x="8182375" y="4762871"/>
                  <a:pt x="4086959" y="4471075"/>
                  <a:pt x="0" y="4628271"/>
                </a:cubicBezTo>
                <a:cubicBezTo>
                  <a:pt x="-20187" y="3247228"/>
                  <a:pt x="-152480" y="713411"/>
                  <a:pt x="0" y="0"/>
                </a:cubicBezTo>
                <a:close/>
              </a:path>
            </a:pathLst>
          </a:custGeom>
          <a:noFill/>
          <a:ln w="92075" cap="flat" cmpd="thickThin">
            <a:noFill/>
            <a:extLst>
              <a:ext uri="{C807C97D-BFC1-408E-A445-0C87EB9F89A2}">
                <ask:lineSketchStyleProps xmlns:ask="http://schemas.microsoft.com/office/drawing/2018/sketchyshapes" xmlns="" sd="1219033472">
                  <ask:type>
                    <ask:lineSketchCurved/>
                  </ask:type>
                </ask:lineSketchStyleProps>
              </a:ext>
            </a:extLst>
          </a:ln>
        </p:spPr>
        <p:txBody>
          <a:bodyPr>
            <a:noAutofit/>
          </a:bodyPr>
          <a:lstStyle/>
          <a:p>
            <a:pPr marL="0" indent="0" algn="ctr">
              <a:spcBef>
                <a:spcPts val="0"/>
              </a:spcBef>
              <a:buNone/>
            </a:pPr>
            <a:r>
              <a:rPr lang="en-US" sz="2000" dirty="0"/>
              <a:t>The purpose of Chapter 6 is to further develop Gatsby’s character by revealing his past and how he came to wealth. However, the chapter is also meant to show that despite Gatsby’s forces to have prestige and wealth, he will never have class as shown through his interaction with Tom Buchanan and Mr. Sloane. There is a difference between New Money and Old Money, and it can be shown through Gatsby’s character and Tom’s character, both have different morals and ideals. Additionally, the purpose of this chapter is to show Gatsby’s desperation for Daisy and his obsession with her, rather than love. </a:t>
            </a:r>
          </a:p>
        </p:txBody>
      </p:sp>
      <p:pic>
        <p:nvPicPr>
          <p:cNvPr id="8" name="Picture 7" descr="A person wearing a suit and tie&#10;&#10;Description automatically generated">
            <a:extLst>
              <a:ext uri="{FF2B5EF4-FFF2-40B4-BE49-F238E27FC236}">
                <a16:creationId xmlns:a16="http://schemas.microsoft.com/office/drawing/2014/main" id="{94B6058C-FC3B-467D-AF8B-B84049571D12}"/>
              </a:ext>
            </a:extLst>
          </p:cNvPr>
          <p:cNvPicPr>
            <a:picLocks noChangeAspect="1"/>
          </p:cNvPicPr>
          <p:nvPr/>
        </p:nvPicPr>
        <p:blipFill>
          <a:blip r:embed="rId2"/>
          <a:stretch>
            <a:fillRect/>
          </a:stretch>
        </p:blipFill>
        <p:spPr>
          <a:xfrm>
            <a:off x="3198494" y="4163972"/>
            <a:ext cx="5795010" cy="20514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938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3D0A-A9D6-42EB-9560-B248C4721D18}"/>
              </a:ext>
            </a:extLst>
          </p:cNvPr>
          <p:cNvSpPr>
            <a:spLocks noGrp="1"/>
          </p:cNvSpPr>
          <p:nvPr>
            <p:ph type="title"/>
          </p:nvPr>
        </p:nvSpPr>
        <p:spPr>
          <a:xfrm>
            <a:off x="1066800" y="547088"/>
            <a:ext cx="10058400" cy="1371600"/>
          </a:xfrm>
        </p:spPr>
        <p:txBody>
          <a:bodyPr/>
          <a:lstStyle/>
          <a:p>
            <a:r>
              <a:rPr lang="en-US" dirty="0"/>
              <a:t>Symbolism </a:t>
            </a:r>
          </a:p>
        </p:txBody>
      </p:sp>
      <p:sp>
        <p:nvSpPr>
          <p:cNvPr id="4" name="TextBox 3">
            <a:extLst>
              <a:ext uri="{FF2B5EF4-FFF2-40B4-BE49-F238E27FC236}">
                <a16:creationId xmlns:a16="http://schemas.microsoft.com/office/drawing/2014/main" id="{5B76EAAF-F378-4D4E-8FDA-B9F645BC39C6}"/>
              </a:ext>
            </a:extLst>
          </p:cNvPr>
          <p:cNvSpPr txBox="1"/>
          <p:nvPr/>
        </p:nvSpPr>
        <p:spPr>
          <a:xfrm>
            <a:off x="6377356" y="2716264"/>
            <a:ext cx="5087814" cy="1477328"/>
          </a:xfrm>
          <a:prstGeom prst="rect">
            <a:avLst/>
          </a:prstGeom>
          <a:noFill/>
        </p:spPr>
        <p:txBody>
          <a:bodyPr wrap="square" rtlCol="0">
            <a:spAutoFit/>
          </a:bodyPr>
          <a:lstStyle/>
          <a:p>
            <a:r>
              <a:rPr lang="en-US" b="1" u="sng" dirty="0"/>
              <a:t>“Little Gold Pencil” </a:t>
            </a:r>
          </a:p>
          <a:p>
            <a:r>
              <a:rPr lang="en-US" dirty="0"/>
              <a:t>Daisy’s little </a:t>
            </a:r>
            <a:r>
              <a:rPr lang="en-US" b="1" dirty="0"/>
              <a:t>gold</a:t>
            </a:r>
            <a:r>
              <a:rPr lang="en-US" dirty="0"/>
              <a:t> pencil that she gives Tom represents her social status through its bold color. By giving it to Tom she is demonstrating her sophistication and wealthy position. </a:t>
            </a:r>
          </a:p>
        </p:txBody>
      </p:sp>
      <p:sp>
        <p:nvSpPr>
          <p:cNvPr id="6" name="TextBox 5">
            <a:extLst>
              <a:ext uri="{FF2B5EF4-FFF2-40B4-BE49-F238E27FC236}">
                <a16:creationId xmlns:a16="http://schemas.microsoft.com/office/drawing/2014/main" id="{66BA2F4D-244E-4227-B8C4-B10D42721795}"/>
              </a:ext>
            </a:extLst>
          </p:cNvPr>
          <p:cNvSpPr txBox="1"/>
          <p:nvPr/>
        </p:nvSpPr>
        <p:spPr>
          <a:xfrm>
            <a:off x="548639" y="4005562"/>
            <a:ext cx="6133514" cy="2031325"/>
          </a:xfrm>
          <a:prstGeom prst="rect">
            <a:avLst/>
          </a:prstGeom>
          <a:noFill/>
        </p:spPr>
        <p:txBody>
          <a:bodyPr wrap="square" rtlCol="0">
            <a:spAutoFit/>
          </a:bodyPr>
          <a:lstStyle/>
          <a:p>
            <a:r>
              <a:rPr lang="en-US" b="1" u="sng" dirty="0"/>
              <a:t>The White Plum Tree &amp; Daisy’s White Face </a:t>
            </a:r>
          </a:p>
          <a:p>
            <a:r>
              <a:rPr lang="en-US" dirty="0"/>
              <a:t>The tree and Daisy’s white face represent the innocence and purity that Gatsby blindly sees in Daisy. Furthermore, the white plum tree is described to have a woman and man under it with proximity, which breaks the veil of innocence and purity. Additionally, the tree can represent the elite society due to its deceiving façade. </a:t>
            </a:r>
          </a:p>
        </p:txBody>
      </p:sp>
      <p:sp>
        <p:nvSpPr>
          <p:cNvPr id="9" name="TextBox 8">
            <a:extLst>
              <a:ext uri="{FF2B5EF4-FFF2-40B4-BE49-F238E27FC236}">
                <a16:creationId xmlns:a16="http://schemas.microsoft.com/office/drawing/2014/main" id="{075C75EE-DA4A-4C12-8DEE-BA019354672C}"/>
              </a:ext>
            </a:extLst>
          </p:cNvPr>
          <p:cNvSpPr txBox="1"/>
          <p:nvPr/>
        </p:nvSpPr>
        <p:spPr>
          <a:xfrm>
            <a:off x="548639" y="2204001"/>
            <a:ext cx="5547361" cy="1477328"/>
          </a:xfrm>
          <a:prstGeom prst="rect">
            <a:avLst/>
          </a:prstGeom>
          <a:noFill/>
        </p:spPr>
        <p:txBody>
          <a:bodyPr wrap="square" rtlCol="0">
            <a:spAutoFit/>
          </a:bodyPr>
          <a:lstStyle/>
          <a:p>
            <a:r>
              <a:rPr lang="en-US" b="1" u="sng" dirty="0"/>
              <a:t>Dan Cody’s Yacht </a:t>
            </a:r>
          </a:p>
          <a:p>
            <a:r>
              <a:rPr lang="en-US" dirty="0"/>
              <a:t>This yacht represents the glamorous and wealthy life that Gatsby entered, when he met Dan Cody. Additionally, the yacht symbolizes the moment and shift in time when James Gats became Jay Gatsby.</a:t>
            </a:r>
          </a:p>
        </p:txBody>
      </p:sp>
      <p:pic>
        <p:nvPicPr>
          <p:cNvPr id="11" name="Picture 10" descr="A person looking at the camera&#10;&#10;Description automatically generated">
            <a:extLst>
              <a:ext uri="{FF2B5EF4-FFF2-40B4-BE49-F238E27FC236}">
                <a16:creationId xmlns:a16="http://schemas.microsoft.com/office/drawing/2014/main" id="{E213B8BD-4732-4490-8306-2997A5994FCB}"/>
              </a:ext>
            </a:extLst>
          </p:cNvPr>
          <p:cNvPicPr>
            <a:picLocks noChangeAspect="1"/>
          </p:cNvPicPr>
          <p:nvPr/>
        </p:nvPicPr>
        <p:blipFill>
          <a:blip r:embed="rId2"/>
          <a:stretch>
            <a:fillRect/>
          </a:stretch>
        </p:blipFill>
        <p:spPr>
          <a:xfrm>
            <a:off x="9223980" y="551161"/>
            <a:ext cx="1901220" cy="2308324"/>
          </a:xfrm>
          <a:prstGeom prst="rect">
            <a:avLst/>
          </a:prstGeom>
        </p:spPr>
      </p:pic>
      <p:pic>
        <p:nvPicPr>
          <p:cNvPr id="12" name="Picture 11">
            <a:extLst>
              <a:ext uri="{FF2B5EF4-FFF2-40B4-BE49-F238E27FC236}">
                <a16:creationId xmlns:a16="http://schemas.microsoft.com/office/drawing/2014/main" id="{B97B0DA8-58F1-4E6D-A682-22BE45DD4DD0}"/>
              </a:ext>
            </a:extLst>
          </p:cNvPr>
          <p:cNvPicPr>
            <a:picLocks noChangeAspect="1"/>
          </p:cNvPicPr>
          <p:nvPr/>
        </p:nvPicPr>
        <p:blipFill>
          <a:blip r:embed="rId3"/>
          <a:stretch>
            <a:fillRect/>
          </a:stretch>
        </p:blipFill>
        <p:spPr>
          <a:xfrm>
            <a:off x="7327614" y="4201872"/>
            <a:ext cx="3792732" cy="2104967"/>
          </a:xfrm>
          <a:prstGeom prst="rect">
            <a:avLst/>
          </a:prstGeom>
        </p:spPr>
      </p:pic>
      <p:pic>
        <p:nvPicPr>
          <p:cNvPr id="14" name="Picture 13" descr="A picture containing person, table, holding, young&#10;&#10;Description automatically generated">
            <a:extLst>
              <a:ext uri="{FF2B5EF4-FFF2-40B4-BE49-F238E27FC236}">
                <a16:creationId xmlns:a16="http://schemas.microsoft.com/office/drawing/2014/main" id="{59626815-C071-4B65-8187-A87A824CADC1}"/>
              </a:ext>
            </a:extLst>
          </p:cNvPr>
          <p:cNvPicPr>
            <a:picLocks noChangeAspect="1"/>
          </p:cNvPicPr>
          <p:nvPr/>
        </p:nvPicPr>
        <p:blipFill>
          <a:blip r:embed="rId4"/>
          <a:stretch>
            <a:fillRect/>
          </a:stretch>
        </p:blipFill>
        <p:spPr>
          <a:xfrm>
            <a:off x="4451929" y="643985"/>
            <a:ext cx="4118136" cy="1754326"/>
          </a:xfrm>
          <a:prstGeom prst="rect">
            <a:avLst/>
          </a:prstGeom>
        </p:spPr>
      </p:pic>
    </p:spTree>
    <p:extLst>
      <p:ext uri="{BB962C8B-B14F-4D97-AF65-F5344CB8AC3E}">
        <p14:creationId xmlns:p14="http://schemas.microsoft.com/office/powerpoint/2010/main" val="2429207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622A3C9-7804-4B7E-BEF1-0EFC19036411}"/>
              </a:ext>
            </a:extLst>
          </p:cNvPr>
          <p:cNvPicPr>
            <a:picLocks noChangeAspect="1"/>
          </p:cNvPicPr>
          <p:nvPr/>
        </p:nvPicPr>
        <p:blipFill>
          <a:blip r:embed="rId2"/>
          <a:stretch>
            <a:fillRect/>
          </a:stretch>
        </p:blipFill>
        <p:spPr>
          <a:xfrm>
            <a:off x="2886807" y="844061"/>
            <a:ext cx="6418385" cy="3080825"/>
          </a:xfrm>
          <a:prstGeom prst="rect">
            <a:avLst/>
          </a:prstGeom>
        </p:spPr>
      </p:pic>
      <p:sp>
        <p:nvSpPr>
          <p:cNvPr id="6" name="TextBox 5">
            <a:extLst>
              <a:ext uri="{FF2B5EF4-FFF2-40B4-BE49-F238E27FC236}">
                <a16:creationId xmlns:a16="http://schemas.microsoft.com/office/drawing/2014/main" id="{9063C339-EA22-45BA-B42A-8DBC99EC4C7F}"/>
              </a:ext>
            </a:extLst>
          </p:cNvPr>
          <p:cNvSpPr txBox="1"/>
          <p:nvPr/>
        </p:nvSpPr>
        <p:spPr>
          <a:xfrm>
            <a:off x="3859236" y="4206241"/>
            <a:ext cx="4473526" cy="553998"/>
          </a:xfrm>
          <a:prstGeom prst="rect">
            <a:avLst/>
          </a:prstGeom>
          <a:noFill/>
        </p:spPr>
        <p:txBody>
          <a:bodyPr wrap="square" rtlCol="0">
            <a:spAutoFit/>
          </a:bodyPr>
          <a:lstStyle/>
          <a:p>
            <a:r>
              <a:rPr lang="en-US" sz="3000" dirty="0"/>
              <a:t>Thank you for your time. </a:t>
            </a:r>
          </a:p>
        </p:txBody>
      </p:sp>
    </p:spTree>
    <p:extLst>
      <p:ext uri="{BB962C8B-B14F-4D97-AF65-F5344CB8AC3E}">
        <p14:creationId xmlns:p14="http://schemas.microsoft.com/office/powerpoint/2010/main" val="38922072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294F055B-D391-44D3-A87A-BCD07BD5A31C}">
  <ds:schemaRefs>
    <ds:schemaRef ds:uri="http://schemas.microsoft.com/sharepoint/v3/contenttype/forms"/>
  </ds:schemaRefs>
</ds:datastoreItem>
</file>

<file path=customXml/itemProps2.xml><?xml version="1.0" encoding="utf-8"?>
<ds:datastoreItem xmlns:ds="http://schemas.openxmlformats.org/officeDocument/2006/customXml" ds:itemID="{26DBD101-FC0A-4B21-82B0-57CAA7AEE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75FBC4-9D33-46BE-911D-419763BA9AF9}">
  <ds:schemaRefs>
    <ds:schemaRef ds:uri="http://schemas.microsoft.com/office/2006/documentManagement/types"/>
    <ds:schemaRef ds:uri="16c05727-aa75-4e4a-9b5f-8a80a1165891"/>
    <ds:schemaRef ds:uri="http://purl.org/dc/elements/1.1/"/>
    <ds:schemaRef ds:uri="http://purl.org/dc/dcmitype/"/>
    <ds:schemaRef ds:uri="http://www.w3.org/XML/1998/namespace"/>
    <ds:schemaRef ds:uri="http://schemas.microsoft.com/office/infopath/2007/PartnerControls"/>
    <ds:schemaRef ds:uri="http://schemas.openxmlformats.org/package/2006/metadata/core-properties"/>
    <ds:schemaRef ds:uri="71af3243-3dd4-4a8d-8c0d-dd76da1f02a5"/>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{9DB824D2-853F-465C-BFEF-BE4015242546}tf56219246</Template>
  <TotalTime>0</TotalTime>
  <Words>652</Words>
  <Application>Microsoft Office PowerPoint</Application>
  <PresentationFormat>Widescreen</PresentationFormat>
  <Paragraphs>40</Paragraphs>
  <Slides>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Avenir Next LT Pro</vt:lpstr>
      <vt:lpstr>Avenir Next LT Pro Light</vt:lpstr>
      <vt:lpstr>Garamond</vt:lpstr>
      <vt:lpstr>Wingdings</vt:lpstr>
      <vt:lpstr>SavonVTI</vt:lpstr>
      <vt:lpstr>The Great Gatsby:  Chapter 6 </vt:lpstr>
      <vt:lpstr>Chapter Summary </vt:lpstr>
      <vt:lpstr>Chapter Analysis </vt:lpstr>
      <vt:lpstr>Tone and Mood </vt:lpstr>
      <vt:lpstr>Theme</vt:lpstr>
      <vt:lpstr>Purpose </vt:lpstr>
      <vt:lpstr>Symbolism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2020-04-01T07:04:10Z</dcterms:created>
  <dcterms:modified xsi:type="dcterms:W3CDTF">2020-04-09T06:28:36Z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