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CE2AC6-2508-A4DB-8299-2CDA34FC1E07}" v="1068" dt="2020-04-03T22:20:31.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4/9/2020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993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4/9/2020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7126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4/9/2020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206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4/9/2020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224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4/9/2020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84922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4/9/2020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23445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4/9/2020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8077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4/9/2020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44007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4/9/2020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1813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4/9/2020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48509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4/9/2020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90614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4/9/2020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1723639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37" r:id="rId6"/>
    <p:sldLayoutId id="2147483733" r:id="rId7"/>
    <p:sldLayoutId id="2147483734" r:id="rId8"/>
    <p:sldLayoutId id="2147483735" r:id="rId9"/>
    <p:sldLayoutId id="2147483736"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1CEC5ED-0CD9-40D4-8635-734388603514}"/>
              </a:ext>
            </a:extLst>
          </p:cNvPr>
          <p:cNvPicPr>
            <a:picLocks noChangeAspect="1"/>
          </p:cNvPicPr>
          <p:nvPr/>
        </p:nvPicPr>
        <p:blipFill rotWithShape="1">
          <a:blip r:embed="rId2"/>
          <a:srcRect l="7687" r="32309" b="5057"/>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1" y="1122363"/>
            <a:ext cx="4023360" cy="3204134"/>
          </a:xfrm>
        </p:spPr>
        <p:txBody>
          <a:bodyPr anchor="b">
            <a:normAutofit/>
          </a:bodyPr>
          <a:lstStyle/>
          <a:p>
            <a:r>
              <a:rPr lang="en-US" sz="4800">
                <a:cs typeface="Calibri Light"/>
              </a:rPr>
              <a:t>Chapter 7</a:t>
            </a:r>
            <a:endParaRPr lang="en-US" sz="4800"/>
          </a:p>
        </p:txBody>
      </p:sp>
      <p:sp>
        <p:nvSpPr>
          <p:cNvPr id="3" name="Subtitle 2"/>
          <p:cNvSpPr>
            <a:spLocks noGrp="1"/>
          </p:cNvSpPr>
          <p:nvPr>
            <p:ph type="subTitle" idx="1"/>
          </p:nvPr>
        </p:nvSpPr>
        <p:spPr>
          <a:xfrm>
            <a:off x="477980" y="4872922"/>
            <a:ext cx="4023359" cy="1208141"/>
          </a:xfrm>
        </p:spPr>
        <p:txBody>
          <a:bodyPr vert="horz" lIns="91440" tIns="45720" rIns="91440" bIns="45720" rtlCol="0">
            <a:normAutofit/>
          </a:bodyPr>
          <a:lstStyle/>
          <a:p>
            <a:r>
              <a:rPr lang="en-US" sz="2000">
                <a:cs typeface="Calibri"/>
              </a:rPr>
              <a:t>Juan Lopez</a:t>
            </a:r>
            <a:endParaRPr lang="en-US" sz="200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EAF38DC-B069-4F74-89ED-92C7579C3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erson wearing a bow tie&#10;&#10;Description generated with very high confidence">
            <a:extLst>
              <a:ext uri="{FF2B5EF4-FFF2-40B4-BE49-F238E27FC236}">
                <a16:creationId xmlns:a16="http://schemas.microsoft.com/office/drawing/2014/main" id="{F16C8E49-DB1C-46C2-90CE-55914286B0B4}"/>
              </a:ext>
            </a:extLst>
          </p:cNvPr>
          <p:cNvPicPr>
            <a:picLocks noChangeAspect="1"/>
          </p:cNvPicPr>
          <p:nvPr/>
        </p:nvPicPr>
        <p:blipFill rotWithShape="1">
          <a:blip r:embed="rId2"/>
          <a:srcRect l="18775" r="21276"/>
          <a:stretch/>
        </p:blipFill>
        <p:spPr>
          <a:xfrm>
            <a:off x="4883023"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21" name="Freeform: Shape 20">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C0675A-B02D-4CB3-B520-F9F33A42DDBC}"/>
              </a:ext>
            </a:extLst>
          </p:cNvPr>
          <p:cNvSpPr>
            <a:spLocks noGrp="1"/>
          </p:cNvSpPr>
          <p:nvPr>
            <p:ph type="title"/>
          </p:nvPr>
        </p:nvSpPr>
        <p:spPr>
          <a:xfrm>
            <a:off x="447972" y="188433"/>
            <a:ext cx="4992624" cy="1173761"/>
          </a:xfrm>
        </p:spPr>
        <p:txBody>
          <a:bodyPr anchor="b">
            <a:normAutofit/>
          </a:bodyPr>
          <a:lstStyle/>
          <a:p>
            <a:r>
              <a:rPr lang="en-US" dirty="0"/>
              <a:t>Summary </a:t>
            </a:r>
          </a:p>
        </p:txBody>
      </p:sp>
      <p:sp>
        <p:nvSpPr>
          <p:cNvPr id="25" name="Rectangle 24">
            <a:extLst>
              <a:ext uri="{FF2B5EF4-FFF2-40B4-BE49-F238E27FC236}">
                <a16:creationId xmlns:a16="http://schemas.microsoft.com/office/drawing/2014/main" id="{7A0CBFF4-EA32-4FE2-BA6B-8F3A6E6ED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253806"/>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85062"/>
            <a:ext cx="49834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364BF96-738B-4707-9567-73AFA42A2905}"/>
              </a:ext>
            </a:extLst>
          </p:cNvPr>
          <p:cNvSpPr>
            <a:spLocks noGrp="1"/>
          </p:cNvSpPr>
          <p:nvPr>
            <p:ph idx="1"/>
          </p:nvPr>
        </p:nvSpPr>
        <p:spPr>
          <a:xfrm>
            <a:off x="374904" y="2355935"/>
            <a:ext cx="5065776" cy="3402363"/>
          </a:xfrm>
        </p:spPr>
        <p:txBody>
          <a:bodyPr vert="horz" lIns="91440" tIns="45720" rIns="91440" bIns="45720" rtlCol="0" anchor="t">
            <a:noAutofit/>
          </a:bodyPr>
          <a:lstStyle/>
          <a:p>
            <a:pPr>
              <a:lnSpc>
                <a:spcPct val="100000"/>
              </a:lnSpc>
            </a:pPr>
            <a:r>
              <a:rPr lang="en-US" sz="1800" dirty="0">
                <a:ea typeface="+mn-lt"/>
                <a:cs typeface="+mn-lt"/>
              </a:rPr>
              <a:t>On the hottest day of the summer, Nick takes the train to East Egg for lunch at the house of Tom and Daisy. He finds Gatsby and Jordan Baker there as well. When the nurse brings in Daisy’s baby girl, Gatsby is stunned and can hardly believe that the child is real. For her part, Daisy seems almost uninterested in her child. During the awkward afternoon, Gatsby and Daisy cannot hide their love for one another. Complaining of her boredom, Daisy asks Gatsby if he wants to go into the city. Gatsby stares at her passionately, and Tom becomes certain of their feelings for each other.</a:t>
            </a:r>
            <a:endParaRPr lang="en-US" sz="1800" dirty="0"/>
          </a:p>
        </p:txBody>
      </p:sp>
    </p:spTree>
    <p:extLst>
      <p:ext uri="{BB962C8B-B14F-4D97-AF65-F5344CB8AC3E}">
        <p14:creationId xmlns:p14="http://schemas.microsoft.com/office/powerpoint/2010/main" val="49076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BC38B1-317A-4AA2-9CF8-1C3D72EC9F94}"/>
              </a:ext>
            </a:extLst>
          </p:cNvPr>
          <p:cNvSpPr>
            <a:spLocks noGrp="1"/>
          </p:cNvSpPr>
          <p:nvPr>
            <p:ph type="title"/>
          </p:nvPr>
        </p:nvSpPr>
        <p:spPr>
          <a:xfrm>
            <a:off x="612648" y="1078992"/>
            <a:ext cx="6268770" cy="1536192"/>
          </a:xfrm>
        </p:spPr>
        <p:txBody>
          <a:bodyPr anchor="b">
            <a:normAutofit/>
          </a:bodyPr>
          <a:lstStyle/>
          <a:p>
            <a:r>
              <a:rPr lang="en-US" sz="5200"/>
              <a:t>Analysis</a:t>
            </a:r>
          </a:p>
        </p:txBody>
      </p:sp>
      <p:sp>
        <p:nvSpPr>
          <p:cNvPr id="16" name="Rectangle 19">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21">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77F79E7-72B8-4D21-973A-F244942D3AA4}"/>
              </a:ext>
            </a:extLst>
          </p:cNvPr>
          <p:cNvSpPr>
            <a:spLocks noGrp="1"/>
          </p:cNvSpPr>
          <p:nvPr>
            <p:ph idx="1"/>
          </p:nvPr>
        </p:nvSpPr>
        <p:spPr>
          <a:xfrm>
            <a:off x="612648" y="3355848"/>
            <a:ext cx="6268770" cy="2825496"/>
          </a:xfrm>
        </p:spPr>
        <p:txBody>
          <a:bodyPr vert="horz" lIns="91440" tIns="45720" rIns="91440" bIns="45720" rtlCol="0">
            <a:normAutofit/>
          </a:bodyPr>
          <a:lstStyle/>
          <a:p>
            <a:r>
              <a:rPr lang="en-US" sz="1800">
                <a:ea typeface="+mn-lt"/>
                <a:cs typeface="+mn-lt"/>
              </a:rPr>
              <a:t>    Chapter 7 brings the conflict between Tom and Gatsby into the open, and their confrontation over Daisy brings to the surface troubling aspects of both characters. Hints have been given throughout the previous chapters about Gatsby's criminal activity. Tom becomes suspicious and exposes him to everyone for who he is because he is a fraud. His bad side of himself also had shown. </a:t>
            </a:r>
          </a:p>
        </p:txBody>
      </p:sp>
      <p:pic>
        <p:nvPicPr>
          <p:cNvPr id="4" name="Picture 4" descr="A picture containing text, man, zebra, photo&#10;&#10;Description generated with very high confidence">
            <a:extLst>
              <a:ext uri="{FF2B5EF4-FFF2-40B4-BE49-F238E27FC236}">
                <a16:creationId xmlns:a16="http://schemas.microsoft.com/office/drawing/2014/main" id="{D4902C6E-45E8-4FD4-9803-BD966B5C3E02}"/>
              </a:ext>
            </a:extLst>
          </p:cNvPr>
          <p:cNvPicPr>
            <a:picLocks noChangeAspect="1"/>
          </p:cNvPicPr>
          <p:nvPr/>
        </p:nvPicPr>
        <p:blipFill>
          <a:blip r:embed="rId2"/>
          <a:stretch>
            <a:fillRect/>
          </a:stretch>
        </p:blipFill>
        <p:spPr>
          <a:xfrm>
            <a:off x="7806316" y="601133"/>
            <a:ext cx="3613186" cy="5580211"/>
          </a:xfrm>
          <a:prstGeom prst="rect">
            <a:avLst/>
          </a:prstGeom>
        </p:spPr>
      </p:pic>
    </p:spTree>
    <p:extLst>
      <p:ext uri="{BB962C8B-B14F-4D97-AF65-F5344CB8AC3E}">
        <p14:creationId xmlns:p14="http://schemas.microsoft.com/office/powerpoint/2010/main" val="3169636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clothing, green, wearing, man&#10;&#10;Description generated with very high confidence">
            <a:extLst>
              <a:ext uri="{FF2B5EF4-FFF2-40B4-BE49-F238E27FC236}">
                <a16:creationId xmlns:a16="http://schemas.microsoft.com/office/drawing/2014/main" id="{91D51CE1-8B4E-463E-AA5B-2B4F1FAED8A8}"/>
              </a:ext>
            </a:extLst>
          </p:cNvPr>
          <p:cNvPicPr>
            <a:picLocks noChangeAspect="1"/>
          </p:cNvPicPr>
          <p:nvPr/>
        </p:nvPicPr>
        <p:blipFill rotWithShape="1">
          <a:blip r:embed="rId2"/>
          <a:srcRect t="21145" r="9091" b="30848"/>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33E0A0-C026-4E38-8FC8-06D4EC71BBD3}"/>
              </a:ext>
            </a:extLst>
          </p:cNvPr>
          <p:cNvSpPr>
            <a:spLocks noGrp="1"/>
          </p:cNvSpPr>
          <p:nvPr>
            <p:ph type="title"/>
          </p:nvPr>
        </p:nvSpPr>
        <p:spPr>
          <a:xfrm>
            <a:off x="371094" y="1161288"/>
            <a:ext cx="3438144" cy="1124712"/>
          </a:xfrm>
        </p:spPr>
        <p:txBody>
          <a:bodyPr anchor="b">
            <a:normAutofit/>
          </a:bodyPr>
          <a:lstStyle/>
          <a:p>
            <a:r>
              <a:rPr lang="en-US" sz="2800" dirty="0"/>
              <a:t>Tone/Mood</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CC2AB02-DF7C-487F-B1F5-ECBF9C6F145B}"/>
              </a:ext>
            </a:extLst>
          </p:cNvPr>
          <p:cNvSpPr>
            <a:spLocks noGrp="1"/>
          </p:cNvSpPr>
          <p:nvPr>
            <p:ph idx="1"/>
          </p:nvPr>
        </p:nvSpPr>
        <p:spPr>
          <a:xfrm>
            <a:off x="371094" y="2718054"/>
            <a:ext cx="3438906" cy="3207258"/>
          </a:xfrm>
        </p:spPr>
        <p:txBody>
          <a:bodyPr vert="horz" lIns="91440" tIns="45720" rIns="91440" bIns="45720" rtlCol="0" anchor="t">
            <a:normAutofit/>
          </a:bodyPr>
          <a:lstStyle/>
          <a:p>
            <a:r>
              <a:rPr lang="en-US" sz="1700"/>
              <a:t>For Tone there is a sense of secrecy, greediness, ironic, and selfishness. Mood is portrayed in several ways such as, nostalgic, tense and judging. Most of this is because of Gatsby lashing out.</a:t>
            </a:r>
          </a:p>
        </p:txBody>
      </p:sp>
    </p:spTree>
    <p:extLst>
      <p:ext uri="{BB962C8B-B14F-4D97-AF65-F5344CB8AC3E}">
        <p14:creationId xmlns:p14="http://schemas.microsoft.com/office/powerpoint/2010/main" val="142037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FD35FE-60BB-4F04-AF3E-DF7BED9488BE}"/>
              </a:ext>
            </a:extLst>
          </p:cNvPr>
          <p:cNvSpPr>
            <a:spLocks noGrp="1"/>
          </p:cNvSpPr>
          <p:nvPr>
            <p:ph type="title"/>
          </p:nvPr>
        </p:nvSpPr>
        <p:spPr>
          <a:xfrm>
            <a:off x="7255564" y="834888"/>
            <a:ext cx="4314645" cy="1268958"/>
          </a:xfrm>
        </p:spPr>
        <p:txBody>
          <a:bodyPr anchor="b">
            <a:normAutofit/>
          </a:bodyPr>
          <a:lstStyle/>
          <a:p>
            <a:r>
              <a:rPr lang="en-US" sz="3200"/>
              <a:t>Theme</a:t>
            </a:r>
          </a:p>
        </p:txBody>
      </p:sp>
      <p:pic>
        <p:nvPicPr>
          <p:cNvPr id="4" name="Picture 4" descr="A group of people posing for the camera&#10;&#10;Description generated with high confidence">
            <a:extLst>
              <a:ext uri="{FF2B5EF4-FFF2-40B4-BE49-F238E27FC236}">
                <a16:creationId xmlns:a16="http://schemas.microsoft.com/office/drawing/2014/main" id="{34389A3E-0036-4A26-BECA-2D0DDAC91820}"/>
              </a:ext>
            </a:extLst>
          </p:cNvPr>
          <p:cNvPicPr>
            <a:picLocks noChangeAspect="1"/>
          </p:cNvPicPr>
          <p:nvPr/>
        </p:nvPicPr>
        <p:blipFill rotWithShape="1">
          <a:blip r:embed="rId2"/>
          <a:srcRect t="19858" r="-1" b="-1"/>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1" name="Rectangle 10">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2C049AC-5FB6-4BC3-A39E-F6C5226C44EC}"/>
              </a:ext>
            </a:extLst>
          </p:cNvPr>
          <p:cNvSpPr>
            <a:spLocks noGrp="1"/>
          </p:cNvSpPr>
          <p:nvPr>
            <p:ph idx="1"/>
          </p:nvPr>
        </p:nvSpPr>
        <p:spPr>
          <a:xfrm>
            <a:off x="7255563" y="2557587"/>
            <a:ext cx="4314645" cy="3717317"/>
          </a:xfrm>
        </p:spPr>
        <p:txBody>
          <a:bodyPr vert="horz" lIns="91440" tIns="45720" rIns="91440" bIns="45720" rtlCol="0" anchor="t">
            <a:normAutofit/>
          </a:bodyPr>
          <a:lstStyle/>
          <a:p>
            <a:r>
              <a:rPr lang="en-US" sz="1700"/>
              <a:t>Class. Both Tom and Daisy are in a different class than Gatsby. Selfishness. After the argument Daisy chooses Tom over Gatsby due to her </a:t>
            </a:r>
            <a:r>
              <a:rPr lang="en-US" sz="1700">
                <a:ea typeface="+mn-lt"/>
                <a:cs typeface="+mn-lt"/>
              </a:rPr>
              <a:t>materialistic </a:t>
            </a:r>
            <a:r>
              <a:rPr lang="en-US" sz="1700"/>
              <a:t>wishes and selfishness. </a:t>
            </a:r>
          </a:p>
        </p:txBody>
      </p:sp>
    </p:spTree>
    <p:extLst>
      <p:ext uri="{BB962C8B-B14F-4D97-AF65-F5344CB8AC3E}">
        <p14:creationId xmlns:p14="http://schemas.microsoft.com/office/powerpoint/2010/main" val="2605863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0BEA08-FFDC-4DF9-B794-0BD6AE19D884}"/>
              </a:ext>
            </a:extLst>
          </p:cNvPr>
          <p:cNvSpPr>
            <a:spLocks noGrp="1"/>
          </p:cNvSpPr>
          <p:nvPr>
            <p:ph type="title"/>
          </p:nvPr>
        </p:nvSpPr>
        <p:spPr>
          <a:xfrm>
            <a:off x="612648" y="1078992"/>
            <a:ext cx="6268770" cy="1536192"/>
          </a:xfrm>
        </p:spPr>
        <p:txBody>
          <a:bodyPr anchor="b">
            <a:normAutofit/>
          </a:bodyPr>
          <a:lstStyle/>
          <a:p>
            <a:r>
              <a:rPr lang="en-US" sz="5200"/>
              <a:t>Purpose</a:t>
            </a:r>
          </a:p>
        </p:txBody>
      </p:sp>
      <p:sp>
        <p:nvSpPr>
          <p:cNvPr id="11" name="Rectangle 10">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B34C94E-7C81-4F74-8212-CB4F16A61B8F}"/>
              </a:ext>
            </a:extLst>
          </p:cNvPr>
          <p:cNvSpPr>
            <a:spLocks noGrp="1"/>
          </p:cNvSpPr>
          <p:nvPr>
            <p:ph idx="1"/>
          </p:nvPr>
        </p:nvSpPr>
        <p:spPr>
          <a:xfrm>
            <a:off x="615458" y="3355848"/>
            <a:ext cx="6268770" cy="2825496"/>
          </a:xfrm>
        </p:spPr>
        <p:txBody>
          <a:bodyPr vert="horz" lIns="91440" tIns="45720" rIns="91440" bIns="45720" rtlCol="0">
            <a:normAutofit/>
          </a:bodyPr>
          <a:lstStyle/>
          <a:p>
            <a:r>
              <a:rPr lang="en-US" sz="1800"/>
              <a:t>The purpose of this chapter to show how far Gatsby was going to go to get what he wants. To be with Daisy. He went to a great extent to spend time with her. The purpose was to also reveal his true self (Great Gatsby.)</a:t>
            </a:r>
          </a:p>
        </p:txBody>
      </p:sp>
      <p:pic>
        <p:nvPicPr>
          <p:cNvPr id="4" name="Picture 4" descr="A picture containing light, large, car, lit&#10;&#10;Description generated with very high confidence">
            <a:extLst>
              <a:ext uri="{FF2B5EF4-FFF2-40B4-BE49-F238E27FC236}">
                <a16:creationId xmlns:a16="http://schemas.microsoft.com/office/drawing/2014/main" id="{D486159B-792B-4CA8-B520-2B0A3F7FB521}"/>
              </a:ext>
            </a:extLst>
          </p:cNvPr>
          <p:cNvPicPr>
            <a:picLocks noChangeAspect="1"/>
          </p:cNvPicPr>
          <p:nvPr/>
        </p:nvPicPr>
        <p:blipFill rotWithShape="1">
          <a:blip r:embed="rId2"/>
          <a:srcRect l="9954"/>
          <a:stretch/>
        </p:blipFill>
        <p:spPr>
          <a:xfrm>
            <a:off x="7684006" y="10"/>
            <a:ext cx="4507993" cy="6857990"/>
          </a:xfrm>
          <a:prstGeom prst="rect">
            <a:avLst/>
          </a:prstGeom>
        </p:spPr>
      </p:pic>
    </p:spTree>
    <p:extLst>
      <p:ext uri="{BB962C8B-B14F-4D97-AF65-F5344CB8AC3E}">
        <p14:creationId xmlns:p14="http://schemas.microsoft.com/office/powerpoint/2010/main" val="1443064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sign&#10;&#10;Description generated with very high confidence">
            <a:extLst>
              <a:ext uri="{FF2B5EF4-FFF2-40B4-BE49-F238E27FC236}">
                <a16:creationId xmlns:a16="http://schemas.microsoft.com/office/drawing/2014/main" id="{6F4F424D-5EFF-4D90-8893-6971FC5D17F2}"/>
              </a:ext>
            </a:extLst>
          </p:cNvPr>
          <p:cNvPicPr>
            <a:picLocks noChangeAspect="1"/>
          </p:cNvPicPr>
          <p:nvPr/>
        </p:nvPicPr>
        <p:blipFill rotWithShape="1">
          <a:blip r:embed="rId2"/>
          <a:srcRect l="13851" r="16668"/>
          <a:stretch/>
        </p:blipFill>
        <p:spPr>
          <a:xfrm>
            <a:off x="1" y="10"/>
            <a:ext cx="6865165"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11" name="Freeform: Shape 10">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240" y="0"/>
            <a:ext cx="569976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chemeClr val="tx2">
                <a:lumMod val="10000"/>
                <a:lumOff val="90000"/>
              </a:schemeClr>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384" y="0"/>
            <a:ext cx="5690616"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A3520F-891E-411E-93FF-B2F64DD2412A}"/>
              </a:ext>
            </a:extLst>
          </p:cNvPr>
          <p:cNvSpPr>
            <a:spLocks noGrp="1"/>
          </p:cNvSpPr>
          <p:nvPr>
            <p:ph type="title"/>
          </p:nvPr>
        </p:nvSpPr>
        <p:spPr>
          <a:xfrm>
            <a:off x="7255564" y="914400"/>
            <a:ext cx="4485861" cy="1106556"/>
          </a:xfrm>
        </p:spPr>
        <p:txBody>
          <a:bodyPr anchor="b">
            <a:normAutofit/>
          </a:bodyPr>
          <a:lstStyle/>
          <a:p>
            <a:r>
              <a:rPr lang="en-US" sz="3200"/>
              <a:t>Symbolism </a:t>
            </a:r>
          </a:p>
        </p:txBody>
      </p:sp>
      <p:sp>
        <p:nvSpPr>
          <p:cNvPr id="15" name="Rectangle 14">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4495" y="218239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0E7465C-9697-49C4-8FD2-3452D3F53F52}"/>
              </a:ext>
            </a:extLst>
          </p:cNvPr>
          <p:cNvSpPr>
            <a:spLocks noGrp="1"/>
          </p:cNvSpPr>
          <p:nvPr>
            <p:ph idx="1"/>
          </p:nvPr>
        </p:nvSpPr>
        <p:spPr>
          <a:xfrm>
            <a:off x="7255563" y="2440100"/>
            <a:ext cx="4485861" cy="3834804"/>
          </a:xfrm>
        </p:spPr>
        <p:txBody>
          <a:bodyPr vert="horz" lIns="91440" tIns="45720" rIns="91440" bIns="45720" rtlCol="0" anchor="t">
            <a:normAutofit/>
          </a:bodyPr>
          <a:lstStyle/>
          <a:p>
            <a:r>
              <a:rPr lang="en-US" sz="1700"/>
              <a:t>Daisy's voice </a:t>
            </a:r>
          </a:p>
          <a:p>
            <a:r>
              <a:rPr lang="en-US" sz="1700"/>
              <a:t>Valley of ashes</a:t>
            </a:r>
          </a:p>
          <a:p>
            <a:r>
              <a:rPr lang="en-US" sz="1700"/>
              <a:t>Green Light</a:t>
            </a:r>
          </a:p>
        </p:txBody>
      </p:sp>
    </p:spTree>
    <p:extLst>
      <p:ext uri="{BB962C8B-B14F-4D97-AF65-F5344CB8AC3E}">
        <p14:creationId xmlns:p14="http://schemas.microsoft.com/office/powerpoint/2010/main" val="671823585"/>
      </p:ext>
    </p:extLst>
  </p:cSld>
  <p:clrMapOvr>
    <a:masterClrMapping/>
  </p:clrMapOvr>
</p:sld>
</file>

<file path=ppt/theme/theme1.xml><?xml version="1.0" encoding="utf-8"?>
<a:theme xmlns:a="http://schemas.openxmlformats.org/drawingml/2006/main" name="AccentBoxVTI">
  <a:themeElements>
    <a:clrScheme name="AnalogousFromLightSeedRightStep">
      <a:dk1>
        <a:srgbClr val="000000"/>
      </a:dk1>
      <a:lt1>
        <a:srgbClr val="FFFFFF"/>
      </a:lt1>
      <a:dk2>
        <a:srgbClr val="243741"/>
      </a:dk2>
      <a:lt2>
        <a:srgbClr val="E2E4E8"/>
      </a:lt2>
      <a:accent1>
        <a:srgbClr val="ACA07C"/>
      </a:accent1>
      <a:accent2>
        <a:srgbClr val="9DA76A"/>
      </a:accent2>
      <a:accent3>
        <a:srgbClr val="8EAA7A"/>
      </a:accent3>
      <a:accent4>
        <a:srgbClr val="70B070"/>
      </a:accent4>
      <a:accent5>
        <a:srgbClr val="7CAD90"/>
      </a:accent5>
      <a:accent6>
        <a:srgbClr val="6DACA1"/>
      </a:accent6>
      <a:hlink>
        <a:srgbClr val="6B7CA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336</Words>
  <Application>Microsoft Office PowerPoint</Application>
  <PresentationFormat>Widescreen</PresentationFormat>
  <Paragraphs>16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Avenir Next LT Pro</vt:lpstr>
      <vt:lpstr>Calibri</vt:lpstr>
      <vt:lpstr>Calibri Light</vt:lpstr>
      <vt:lpstr>AccentBoxVTI</vt:lpstr>
      <vt:lpstr>Chapter 7</vt:lpstr>
      <vt:lpstr>Summary </vt:lpstr>
      <vt:lpstr>Analysis</vt:lpstr>
      <vt:lpstr>Tone/Mood</vt:lpstr>
      <vt:lpstr>Theme</vt:lpstr>
      <vt:lpstr>Purpose</vt:lpstr>
      <vt:lpstr>Symbolism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Kyung</dc:creator>
  <cp:lastModifiedBy>Lee, Kyung</cp:lastModifiedBy>
  <cp:revision>152</cp:revision>
  <dcterms:created xsi:type="dcterms:W3CDTF">2020-04-03T21:52:21Z</dcterms:created>
  <dcterms:modified xsi:type="dcterms:W3CDTF">2020-04-09T06:30:20Z</dcterms:modified>
</cp:coreProperties>
</file>