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CD8507-C56B-4443-AA3A-A8E5760E183A}" v="233" dt="2020-02-11T17:28:52.488"/>
    <p1510:client id="{561905EA-4C86-2A0F-AA0F-0F21F9A209F2}" v="76" dt="2020-02-11T21:45:25.729"/>
    <p1510:client id="{22F8BEAB-7743-5C0F-7FEE-28ECDDDE77E0}" v="69" dt="2020-02-13T17:43:45.189"/>
    <p1510:client id="{89A0BA97-1F58-4679-8BAF-F569DE9A397A}" v="610" dt="2020-02-14T17:46:23.233"/>
    <p1510:client id="{2CEC31B2-0D5B-44CC-9EF6-5750760A02C3}" v="631" dt="2020-02-11T14:19:35.446"/>
    <p1510:client id="{3B2D90C2-EB99-318F-4572-84E10C23FB72}" v="1" dt="2020-02-11T17:10:31.382"/>
    <p1510:client id="{63979AA3-0B3F-4366-B1F3-5FB19211A575}" v="210" dt="2020-02-11T15:52:13.566"/>
    <p1510:client id="{A0CE64EA-F196-4A6B-2928-B520624375AD}" v="69" dt="2020-02-13T16:56:31.324"/>
    <p1510:client id="{A444B9D8-837E-CCFE-0723-3E08DDD332E5}" v="3" dt="2020-02-13T17:53:06.821"/>
    <p1510:client id="{A74EBBBE-D6F7-978B-F881-BA1D134C8769}" v="2961" dt="2020-02-11T08:44:01.099"/>
    <p1510:client id="{B4CECBF3-BCC8-4A2C-8837-FB88CEE843B5}" v="46" dt="2020-02-11T17:10:01.859"/>
    <p1510:client id="{C67EFB77-692D-CDFA-71EE-CA4E383D45B7}" v="46" dt="2020-02-13T16:52:57.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2/14/2020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A6AA8-A04B-4104-9AE2-BD48D340E27F}" type="datetimeFigureOut">
              <a:rPr lang="en-US" dirty="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F79-FAC6-4A96-8DE1-F7B82E2E1652}" type="datetimeFigureOut">
              <a:rPr lang="en-US" dirty="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FF5DD9-2C52-442D-92E2-8072C0C3D7CD}" type="datetimeFigureOut">
              <a:rPr lang="en-US" dirty="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2/14/2020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3D6FB-79CC-4683-A046-BBE785BA1BED}" type="datetimeFigureOut">
              <a:rPr lang="en-US" dirty="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12B3E8-48F1-4B23-8498-D8A04A81EC9C}" type="datetimeFigureOut">
              <a:rPr lang="en-US" dirty="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2/14/2020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2/14/2020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2/14/2020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9.xml"/><Relationship Id="rId1" Type="http://schemas.openxmlformats.org/officeDocument/2006/relationships/video" Target="https://www.youtube.com/embed/uGK9Qi5iqR4?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nvestitwisely.com/weekend-reading-global-state-edition/" TargetMode="External"/><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hyperlink" Target="https://en.wikipedia.org/wiki/Nazi_symbolism"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itcharts.com/lit/maus/part-1-chapter-3" TargetMode="External"/><Relationship Id="rId2" Type="http://schemas.openxmlformats.org/officeDocument/2006/relationships/hyperlink" Target="http://www.shmoop.com/maus/themes.html" TargetMode="External"/><Relationship Id="rId1" Type="http://schemas.openxmlformats.org/officeDocument/2006/relationships/slideLayout" Target="../slideLayouts/slideLayout2.xml"/><Relationship Id="rId4" Type="http://schemas.openxmlformats.org/officeDocument/2006/relationships/hyperlink" Target="https://prezi.com/jcvss7s-jh1g/maus-by-art-spiegelm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6341" y="2133600"/>
            <a:ext cx="9068586" cy="2590800"/>
          </a:xfrm>
        </p:spPr>
        <p:txBody>
          <a:bodyPr/>
          <a:lstStyle/>
          <a:p>
            <a:r>
              <a:rPr lang="en-US"/>
              <a:t>Introduction to </a:t>
            </a:r>
            <a:r>
              <a:rPr lang="en-US" err="1"/>
              <a:t>maus</a:t>
            </a:r>
            <a:endParaRPr lang="en-US"/>
          </a:p>
        </p:txBody>
      </p:sp>
      <p:sp>
        <p:nvSpPr>
          <p:cNvPr id="3" name="Subtitle 2"/>
          <p:cNvSpPr>
            <a:spLocks noGrp="1"/>
          </p:cNvSpPr>
          <p:nvPr>
            <p:ph type="subTitle" idx="1"/>
          </p:nvPr>
        </p:nvSpPr>
        <p:spPr>
          <a:xfrm>
            <a:off x="1562100" y="4480779"/>
            <a:ext cx="9062827" cy="995368"/>
          </a:xfrm>
        </p:spPr>
        <p:txBody>
          <a:bodyPr vert="horz" lIns="91440" tIns="45720" rIns="91440" bIns="45720" rtlCol="0" anchor="t">
            <a:normAutofit fontScale="92500" lnSpcReduction="10000"/>
          </a:bodyPr>
          <a:lstStyle/>
          <a:p>
            <a:r>
              <a:rPr lang="en-US"/>
              <a:t>Samantha G. Herrera - Writer </a:t>
            </a:r>
          </a:p>
          <a:p>
            <a:r>
              <a:rPr lang="en-US"/>
              <a:t>Tania Reyes - Graphic Designer </a:t>
            </a:r>
          </a:p>
          <a:p>
            <a:r>
              <a:rPr lang="en-US"/>
              <a:t>Elida Bustos – Researcher</a:t>
            </a:r>
          </a:p>
          <a:p>
            <a:r>
              <a:rPr lang="en-US"/>
              <a:t>Sarahi Garcia – Researcher </a:t>
            </a:r>
          </a:p>
        </p:txBody>
      </p:sp>
    </p:spTree>
    <p:extLst>
      <p:ext uri="{BB962C8B-B14F-4D97-AF65-F5344CB8AC3E}">
        <p14:creationId xmlns:p14="http://schemas.microsoft.com/office/powerpoint/2010/main" val="162719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0676-BCDD-45C1-B6E2-9D78F2710B0E}"/>
              </a:ext>
            </a:extLst>
          </p:cNvPr>
          <p:cNvSpPr>
            <a:spLocks noGrp="1"/>
          </p:cNvSpPr>
          <p:nvPr>
            <p:ph type="title"/>
          </p:nvPr>
        </p:nvSpPr>
        <p:spPr/>
        <p:txBody>
          <a:bodyPr/>
          <a:lstStyle/>
          <a:p>
            <a:pPr algn="ctr"/>
            <a:r>
              <a:rPr lang="en-US"/>
              <a:t>MULTIMEDIA </a:t>
            </a:r>
            <a:br>
              <a:rPr lang="en-US"/>
            </a:br>
            <a:r>
              <a:rPr lang="en-US"/>
              <a:t>CLIP</a:t>
            </a:r>
          </a:p>
        </p:txBody>
      </p:sp>
      <p:pic>
        <p:nvPicPr>
          <p:cNvPr id="5" name="Picture 5">
            <a:hlinkClick r:id="" action="ppaction://media"/>
            <a:extLst>
              <a:ext uri="{FF2B5EF4-FFF2-40B4-BE49-F238E27FC236}">
                <a16:creationId xmlns:a16="http://schemas.microsoft.com/office/drawing/2014/main" id="{F9F3289B-6ADA-4067-9684-00001361E1D4}"/>
              </a:ext>
            </a:extLst>
          </p:cNvPr>
          <p:cNvPicPr>
            <a:picLocks noGrp="1" noRot="1" noChangeAspect="1"/>
          </p:cNvPicPr>
          <p:nvPr>
            <p:ph type="pic" idx="1"/>
            <a:videoFile r:link="rId1"/>
          </p:nvPr>
        </p:nvPicPr>
        <p:blipFill rotWithShape="1">
          <a:blip r:embed="rId3"/>
          <a:srcRect t="130" b="130"/>
          <a:stretch/>
        </p:blipFill>
        <p:spPr/>
      </p:pic>
      <p:sp>
        <p:nvSpPr>
          <p:cNvPr id="4" name="Text Placeholder 3">
            <a:extLst>
              <a:ext uri="{FF2B5EF4-FFF2-40B4-BE49-F238E27FC236}">
                <a16:creationId xmlns:a16="http://schemas.microsoft.com/office/drawing/2014/main" id="{981FBC96-56DC-43B7-95F1-05BD7A485AF3}"/>
              </a:ext>
            </a:extLst>
          </p:cNvPr>
          <p:cNvSpPr>
            <a:spLocks noGrp="1"/>
          </p:cNvSpPr>
          <p:nvPr>
            <p:ph type="body" sz="half" idx="2"/>
          </p:nvPr>
        </p:nvSpPr>
        <p:spPr/>
        <p:txBody>
          <a:bodyPr vert="horz" lIns="91440" tIns="45720" rIns="91440" bIns="45720" rtlCol="0" anchor="t">
            <a:normAutofit/>
          </a:bodyPr>
          <a:lstStyle/>
          <a:p>
            <a:pPr algn="ctr"/>
            <a:r>
              <a:rPr lang="en-US"/>
              <a:t>An Introduction to Maus</a:t>
            </a:r>
          </a:p>
        </p:txBody>
      </p:sp>
    </p:spTree>
    <p:extLst>
      <p:ext uri="{BB962C8B-B14F-4D97-AF65-F5344CB8AC3E}">
        <p14:creationId xmlns:p14="http://schemas.microsoft.com/office/powerpoint/2010/main" val="211678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C2040-4829-442F-B1D9-EDF29EB9DFDB}"/>
              </a:ext>
            </a:extLst>
          </p:cNvPr>
          <p:cNvSpPr>
            <a:spLocks noGrp="1"/>
          </p:cNvSpPr>
          <p:nvPr>
            <p:ph type="title"/>
          </p:nvPr>
        </p:nvSpPr>
        <p:spPr/>
        <p:txBody>
          <a:bodyPr/>
          <a:lstStyle/>
          <a:p>
            <a:r>
              <a:rPr lang="en-US"/>
              <a:t>Main Characters </a:t>
            </a:r>
          </a:p>
        </p:txBody>
      </p:sp>
      <p:sp>
        <p:nvSpPr>
          <p:cNvPr id="3" name="Content Placeholder 2">
            <a:extLst>
              <a:ext uri="{FF2B5EF4-FFF2-40B4-BE49-F238E27FC236}">
                <a16:creationId xmlns:a16="http://schemas.microsoft.com/office/drawing/2014/main" id="{EB099357-98F0-4C6A-A1AD-1C57C8F70A31}"/>
              </a:ext>
            </a:extLst>
          </p:cNvPr>
          <p:cNvSpPr>
            <a:spLocks noGrp="1"/>
          </p:cNvSpPr>
          <p:nvPr>
            <p:ph idx="1"/>
          </p:nvPr>
        </p:nvSpPr>
        <p:spPr>
          <a:xfrm>
            <a:off x="1163392" y="1329173"/>
            <a:ext cx="10058400" cy="4190712"/>
          </a:xfrm>
        </p:spPr>
        <p:txBody>
          <a:bodyPr vert="horz" lIns="91440" tIns="45720" rIns="91440" bIns="45720" rtlCol="0" anchor="t">
            <a:noAutofit/>
          </a:bodyPr>
          <a:lstStyle/>
          <a:p>
            <a:endParaRPr lang="en-US" dirty="0"/>
          </a:p>
          <a:p>
            <a:r>
              <a:rPr lang="en-US" b="1" dirty="0">
                <a:ea typeface="+mn-lt"/>
                <a:cs typeface="+mn-lt"/>
              </a:rPr>
              <a:t>Art Spiegelman </a:t>
            </a:r>
            <a:endParaRPr lang="en-US"/>
          </a:p>
          <a:p>
            <a:pPr lvl="1"/>
            <a:r>
              <a:rPr lang="en-US" sz="1800" dirty="0">
                <a:ea typeface="+mn-lt"/>
                <a:cs typeface="+mn-lt"/>
              </a:rPr>
              <a:t>Art is the narrator of Maus and the son of Vladek and Anja Spiegelman. In Maus, Art interviews his father, Vladek, about his experience during the Holocaust and his life. </a:t>
            </a:r>
            <a:endParaRPr lang="en-US" sz="1800"/>
          </a:p>
          <a:p>
            <a:r>
              <a:rPr lang="en-US" b="1" dirty="0">
                <a:ea typeface="+mn-lt"/>
                <a:cs typeface="+mn-lt"/>
              </a:rPr>
              <a:t>Vladek Spiegelman </a:t>
            </a:r>
            <a:endParaRPr lang="en-US"/>
          </a:p>
          <a:p>
            <a:pPr lvl="1"/>
            <a:r>
              <a:rPr lang="en-US" sz="1800" dirty="0">
                <a:ea typeface="+mn-lt"/>
                <a:cs typeface="+mn-lt"/>
              </a:rPr>
              <a:t>Vladek is the father of Art Spiegelman and husband to Anja and Mala Spiegelman. Maus is based on Vladek's life as he is being interviewed by Art Spiegelman. Vladek was a holocaust survivor and is deeply affected by his experience. </a:t>
            </a:r>
            <a:endParaRPr lang="en-US" sz="1800"/>
          </a:p>
          <a:p>
            <a:r>
              <a:rPr lang="en-US" b="1" dirty="0">
                <a:ea typeface="+mn-lt"/>
                <a:cs typeface="+mn-lt"/>
              </a:rPr>
              <a:t>Anja Spiegelman </a:t>
            </a:r>
            <a:endParaRPr lang="en-US"/>
          </a:p>
          <a:p>
            <a:pPr lvl="1"/>
            <a:r>
              <a:rPr lang="en-US" sz="1800" dirty="0">
                <a:ea typeface="+mn-lt"/>
                <a:cs typeface="+mn-lt"/>
              </a:rPr>
              <a:t>Anja is the mother of Art Spiegelman and the first wife of Vladek Spiegelman. She was a holocaust survivor and commit suicide in 1968 in the United States. </a:t>
            </a:r>
            <a:endParaRPr lang="en-US" sz="1800"/>
          </a:p>
          <a:p>
            <a:r>
              <a:rPr lang="en-US" b="1" dirty="0">
                <a:ea typeface="+mn-lt"/>
                <a:cs typeface="+mn-lt"/>
              </a:rPr>
              <a:t>Mala Spiegelman</a:t>
            </a:r>
            <a:r>
              <a:rPr lang="en-US" dirty="0">
                <a:ea typeface="+mn-lt"/>
                <a:cs typeface="+mn-lt"/>
              </a:rPr>
              <a:t> </a:t>
            </a:r>
            <a:endParaRPr lang="en-US"/>
          </a:p>
          <a:p>
            <a:pPr lvl="1"/>
            <a:r>
              <a:rPr lang="en-US" sz="1800" dirty="0">
                <a:ea typeface="+mn-lt"/>
                <a:cs typeface="+mn-lt"/>
              </a:rPr>
              <a:t>Mala is the second wife of Vladek Spiegelman and a holocaust survivor. She has an estranged relationship with her husband. </a:t>
            </a:r>
            <a:endParaRPr lang="en-US" sz="1800"/>
          </a:p>
          <a:p>
            <a:endParaRPr lang="en-US" dirty="0"/>
          </a:p>
        </p:txBody>
      </p:sp>
    </p:spTree>
    <p:extLst>
      <p:ext uri="{BB962C8B-B14F-4D97-AF65-F5344CB8AC3E}">
        <p14:creationId xmlns:p14="http://schemas.microsoft.com/office/powerpoint/2010/main" val="217583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5CFCCE-6016-4ABB-9CA8-DF92F71301AB}"/>
              </a:ext>
            </a:extLst>
          </p:cNvPr>
          <p:cNvSpPr>
            <a:spLocks noGrp="1"/>
          </p:cNvSpPr>
          <p:nvPr>
            <p:ph type="body" idx="1"/>
          </p:nvPr>
        </p:nvSpPr>
        <p:spPr>
          <a:xfrm>
            <a:off x="1069848" y="470123"/>
            <a:ext cx="4754880" cy="640080"/>
          </a:xfrm>
        </p:spPr>
        <p:txBody>
          <a:bodyPr/>
          <a:lstStyle/>
          <a:p>
            <a:r>
              <a:rPr lang="en-US" b="1">
                <a:solidFill>
                  <a:schemeClr val="tx1"/>
                </a:solidFill>
              </a:rPr>
              <a:t>Historical and Geographical Setting </a:t>
            </a:r>
          </a:p>
        </p:txBody>
      </p:sp>
      <p:sp>
        <p:nvSpPr>
          <p:cNvPr id="4" name="Content Placeholder 3">
            <a:extLst>
              <a:ext uri="{FF2B5EF4-FFF2-40B4-BE49-F238E27FC236}">
                <a16:creationId xmlns:a16="http://schemas.microsoft.com/office/drawing/2014/main" id="{B1FA170A-CB92-4109-BA4E-2EBD01E9A676}"/>
              </a:ext>
            </a:extLst>
          </p:cNvPr>
          <p:cNvSpPr>
            <a:spLocks noGrp="1"/>
          </p:cNvSpPr>
          <p:nvPr>
            <p:ph sz="half" idx="2"/>
          </p:nvPr>
        </p:nvSpPr>
        <p:spPr>
          <a:xfrm>
            <a:off x="1069848" y="1360235"/>
            <a:ext cx="4754880" cy="3200400"/>
          </a:xfrm>
        </p:spPr>
        <p:txBody>
          <a:bodyPr vert="horz" lIns="91440" tIns="45720" rIns="91440" bIns="45720" rtlCol="0" anchor="t">
            <a:noAutofit/>
          </a:bodyPr>
          <a:lstStyle/>
          <a:p>
            <a:r>
              <a:rPr lang="en-US" sz="2500" b="1"/>
              <a:t>Setting</a:t>
            </a:r>
            <a:r>
              <a:rPr lang="en-US" sz="2500"/>
              <a:t>:</a:t>
            </a:r>
          </a:p>
          <a:p>
            <a:pPr lvl="1"/>
            <a:r>
              <a:rPr lang="en-US" sz="2500"/>
              <a:t>Poland – 1930s and 1940s</a:t>
            </a:r>
          </a:p>
          <a:p>
            <a:pPr lvl="1"/>
            <a:r>
              <a:rPr lang="en-US" sz="2500"/>
              <a:t>USA – 1980s</a:t>
            </a:r>
          </a:p>
          <a:p>
            <a:r>
              <a:rPr lang="en-US" sz="2500"/>
              <a:t>The book depicts the rise of the Nazi Party</a:t>
            </a:r>
          </a:p>
          <a:p>
            <a:r>
              <a:rPr lang="en-US" sz="2500"/>
              <a:t>Nazis came to power during the 1930s and 1940s.</a:t>
            </a:r>
          </a:p>
          <a:p>
            <a:r>
              <a:rPr lang="en-US" sz="2500"/>
              <a:t>Germany invaded Poland in 1939.</a:t>
            </a:r>
          </a:p>
          <a:p>
            <a:endParaRPr lang="en-US" sz="2500"/>
          </a:p>
        </p:txBody>
      </p:sp>
      <p:sp>
        <p:nvSpPr>
          <p:cNvPr id="5" name="Text Placeholder 4">
            <a:extLst>
              <a:ext uri="{FF2B5EF4-FFF2-40B4-BE49-F238E27FC236}">
                <a16:creationId xmlns:a16="http://schemas.microsoft.com/office/drawing/2014/main" id="{6944FC1D-65B9-4F80-B3FC-6D756EEA1040}"/>
              </a:ext>
            </a:extLst>
          </p:cNvPr>
          <p:cNvSpPr>
            <a:spLocks noGrp="1"/>
          </p:cNvSpPr>
          <p:nvPr>
            <p:ph type="body" sz="quarter" idx="3"/>
          </p:nvPr>
        </p:nvSpPr>
        <p:spPr>
          <a:xfrm>
            <a:off x="6325241" y="470123"/>
            <a:ext cx="4754880" cy="640080"/>
          </a:xfrm>
        </p:spPr>
        <p:txBody>
          <a:bodyPr/>
          <a:lstStyle/>
          <a:p>
            <a:r>
              <a:rPr lang="en-US" b="1">
                <a:solidFill>
                  <a:schemeClr val="tx1"/>
                </a:solidFill>
              </a:rPr>
              <a:t>Themes</a:t>
            </a:r>
          </a:p>
        </p:txBody>
      </p:sp>
      <p:sp>
        <p:nvSpPr>
          <p:cNvPr id="6" name="Content Placeholder 5">
            <a:extLst>
              <a:ext uri="{FF2B5EF4-FFF2-40B4-BE49-F238E27FC236}">
                <a16:creationId xmlns:a16="http://schemas.microsoft.com/office/drawing/2014/main" id="{B9E13966-A4A4-4ED6-B648-006A318219F0}"/>
              </a:ext>
            </a:extLst>
          </p:cNvPr>
          <p:cNvSpPr>
            <a:spLocks noGrp="1"/>
          </p:cNvSpPr>
          <p:nvPr>
            <p:ph sz="quarter" idx="4"/>
          </p:nvPr>
        </p:nvSpPr>
        <p:spPr>
          <a:xfrm>
            <a:off x="6325242" y="1360918"/>
            <a:ext cx="4754880" cy="3200400"/>
          </a:xfrm>
        </p:spPr>
        <p:txBody>
          <a:bodyPr vert="horz" lIns="91440" tIns="45720" rIns="91440" bIns="45720" rtlCol="0" anchor="t">
            <a:normAutofit/>
          </a:bodyPr>
          <a:lstStyle/>
          <a:p>
            <a:r>
              <a:rPr lang="en-US" sz="2400"/>
              <a:t>Power and Totalitarian Rule </a:t>
            </a:r>
          </a:p>
          <a:p>
            <a:r>
              <a:rPr lang="en-US" sz="2400"/>
              <a:t>The Holocaust and Race </a:t>
            </a:r>
          </a:p>
          <a:p>
            <a:r>
              <a:rPr lang="en-US" sz="2400"/>
              <a:t>Memory and the Past </a:t>
            </a:r>
          </a:p>
          <a:p>
            <a:r>
              <a:rPr lang="en-US" sz="2400"/>
              <a:t>Family </a:t>
            </a:r>
          </a:p>
          <a:p>
            <a:endParaRPr lang="en-US" sz="2400"/>
          </a:p>
        </p:txBody>
      </p:sp>
      <p:pic>
        <p:nvPicPr>
          <p:cNvPr id="2" name="Picture 6" descr="A close up of a tree&#10;&#10;Description generated with high confidence">
            <a:extLst>
              <a:ext uri="{FF2B5EF4-FFF2-40B4-BE49-F238E27FC236}">
                <a16:creationId xmlns:a16="http://schemas.microsoft.com/office/drawing/2014/main" id="{9D5FB13B-57F8-4F6C-9221-19665095FBB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991600" y="3734923"/>
            <a:ext cx="2743199" cy="2724911"/>
          </a:xfrm>
          <a:prstGeom prst="rect">
            <a:avLst/>
          </a:prstGeom>
        </p:spPr>
      </p:pic>
      <p:pic>
        <p:nvPicPr>
          <p:cNvPr id="10" name="Picture 10" descr="A picture containing drawing&#10;&#10;Description generated with very high confidence">
            <a:extLst>
              <a:ext uri="{FF2B5EF4-FFF2-40B4-BE49-F238E27FC236}">
                <a16:creationId xmlns:a16="http://schemas.microsoft.com/office/drawing/2014/main" id="{B749C547-7B6F-4D18-B776-E24F5A2B23B2}"/>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0363199" y="2091977"/>
            <a:ext cx="1347538" cy="1342550"/>
          </a:xfrm>
          <a:prstGeom prst="rect">
            <a:avLst/>
          </a:prstGeom>
        </p:spPr>
      </p:pic>
      <p:pic>
        <p:nvPicPr>
          <p:cNvPr id="14" name="Picture 14" descr="A close up of a sign&#10;&#10;Description generated with high confidence">
            <a:extLst>
              <a:ext uri="{FF2B5EF4-FFF2-40B4-BE49-F238E27FC236}">
                <a16:creationId xmlns:a16="http://schemas.microsoft.com/office/drawing/2014/main" id="{0DD9570D-F01E-4335-BFB8-21AA0D95896C}"/>
              </a:ext>
            </a:extLst>
          </p:cNvPr>
          <p:cNvPicPr>
            <a:picLocks noChangeAspect="1"/>
          </p:cNvPicPr>
          <p:nvPr/>
        </p:nvPicPr>
        <p:blipFill>
          <a:blip r:embed="rId6"/>
          <a:stretch>
            <a:fillRect/>
          </a:stretch>
        </p:blipFill>
        <p:spPr>
          <a:xfrm>
            <a:off x="5823284" y="3613484"/>
            <a:ext cx="2743200" cy="2743200"/>
          </a:xfrm>
          <a:prstGeom prst="rect">
            <a:avLst/>
          </a:prstGeom>
        </p:spPr>
      </p:pic>
    </p:spTree>
    <p:extLst>
      <p:ext uri="{BB962C8B-B14F-4D97-AF65-F5344CB8AC3E}">
        <p14:creationId xmlns:p14="http://schemas.microsoft.com/office/powerpoint/2010/main" val="29524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EFE5AA-5ECE-4CA7-A6CB-DC71AE5A2471}"/>
              </a:ext>
            </a:extLst>
          </p:cNvPr>
          <p:cNvSpPr>
            <a:spLocks noGrp="1"/>
          </p:cNvSpPr>
          <p:nvPr>
            <p:ph type="body" idx="1"/>
          </p:nvPr>
        </p:nvSpPr>
        <p:spPr>
          <a:xfrm>
            <a:off x="911697" y="492825"/>
            <a:ext cx="4754880" cy="640080"/>
          </a:xfrm>
        </p:spPr>
        <p:txBody>
          <a:bodyPr/>
          <a:lstStyle/>
          <a:p>
            <a:r>
              <a:rPr lang="en-US" b="1">
                <a:solidFill>
                  <a:schemeClr val="tx1"/>
                </a:solidFill>
              </a:rPr>
              <a:t>Audience and Purpose </a:t>
            </a:r>
          </a:p>
        </p:txBody>
      </p:sp>
      <p:sp>
        <p:nvSpPr>
          <p:cNvPr id="4" name="Content Placeholder 3">
            <a:extLst>
              <a:ext uri="{FF2B5EF4-FFF2-40B4-BE49-F238E27FC236}">
                <a16:creationId xmlns:a16="http://schemas.microsoft.com/office/drawing/2014/main" id="{B5AB6483-9D75-467C-8A73-D5CFACB5102A}"/>
              </a:ext>
            </a:extLst>
          </p:cNvPr>
          <p:cNvSpPr>
            <a:spLocks noGrp="1"/>
          </p:cNvSpPr>
          <p:nvPr>
            <p:ph sz="half" idx="2"/>
          </p:nvPr>
        </p:nvSpPr>
        <p:spPr>
          <a:xfrm>
            <a:off x="983282" y="1183772"/>
            <a:ext cx="4754880" cy="5013157"/>
          </a:xfrm>
        </p:spPr>
        <p:txBody>
          <a:bodyPr vert="horz" lIns="91440" tIns="45720" rIns="91440" bIns="45720" rtlCol="0" anchor="t">
            <a:noAutofit/>
          </a:bodyPr>
          <a:lstStyle/>
          <a:p>
            <a:r>
              <a:rPr lang="en-US" sz="2400" b="1"/>
              <a:t>Purpose</a:t>
            </a:r>
            <a:r>
              <a:rPr lang="en-US" sz="2400"/>
              <a:t>: </a:t>
            </a:r>
          </a:p>
          <a:p>
            <a:pPr lvl="1"/>
            <a:r>
              <a:rPr lang="en-US" sz="2400">
                <a:ea typeface="+mn-lt"/>
                <a:cs typeface="+mn-lt"/>
              </a:rPr>
              <a:t>The purpose of the book is to tell the story of a Holocaust survivor and the pain that World War II caused.</a:t>
            </a:r>
          </a:p>
          <a:p>
            <a:r>
              <a:rPr lang="en-US" sz="2400" b="1"/>
              <a:t>Audience</a:t>
            </a:r>
            <a:r>
              <a:rPr lang="en-US" sz="2400"/>
              <a:t>: </a:t>
            </a:r>
          </a:p>
          <a:p>
            <a:pPr lvl="1"/>
            <a:r>
              <a:rPr lang="en-US" sz="2400"/>
              <a:t>The target audience is the younger generation that doesn‘t know the history of the Holocaust an interest in a survivor’s perspective.</a:t>
            </a:r>
          </a:p>
          <a:p>
            <a:pPr lvl="1"/>
            <a:endParaRPr lang="en-US" sz="2400"/>
          </a:p>
        </p:txBody>
      </p:sp>
      <p:sp>
        <p:nvSpPr>
          <p:cNvPr id="5" name="Text Placeholder 4">
            <a:extLst>
              <a:ext uri="{FF2B5EF4-FFF2-40B4-BE49-F238E27FC236}">
                <a16:creationId xmlns:a16="http://schemas.microsoft.com/office/drawing/2014/main" id="{03014734-0A7C-4C62-B282-F017BE2BC36F}"/>
              </a:ext>
            </a:extLst>
          </p:cNvPr>
          <p:cNvSpPr>
            <a:spLocks noGrp="1"/>
          </p:cNvSpPr>
          <p:nvPr>
            <p:ph type="body" sz="quarter" idx="3"/>
          </p:nvPr>
        </p:nvSpPr>
        <p:spPr>
          <a:xfrm>
            <a:off x="6287104" y="492825"/>
            <a:ext cx="4754880" cy="640080"/>
          </a:xfrm>
        </p:spPr>
        <p:txBody>
          <a:bodyPr/>
          <a:lstStyle/>
          <a:p>
            <a:r>
              <a:rPr lang="en-US" b="1">
                <a:solidFill>
                  <a:schemeClr val="tx1"/>
                </a:solidFill>
              </a:rPr>
              <a:t>Tone and Mood</a:t>
            </a:r>
          </a:p>
        </p:txBody>
      </p:sp>
      <p:sp>
        <p:nvSpPr>
          <p:cNvPr id="6" name="Content Placeholder 5">
            <a:extLst>
              <a:ext uri="{FF2B5EF4-FFF2-40B4-BE49-F238E27FC236}">
                <a16:creationId xmlns:a16="http://schemas.microsoft.com/office/drawing/2014/main" id="{456D0AF6-30DF-4A78-BE3C-A9273B3E591F}"/>
              </a:ext>
            </a:extLst>
          </p:cNvPr>
          <p:cNvSpPr>
            <a:spLocks noGrp="1"/>
          </p:cNvSpPr>
          <p:nvPr>
            <p:ph sz="quarter" idx="4"/>
          </p:nvPr>
        </p:nvSpPr>
        <p:spPr>
          <a:xfrm>
            <a:off x="6459632" y="1232581"/>
            <a:ext cx="4754880" cy="3200400"/>
          </a:xfrm>
        </p:spPr>
        <p:txBody>
          <a:bodyPr vert="horz" lIns="91440" tIns="45720" rIns="91440" bIns="45720" rtlCol="0" anchor="t">
            <a:noAutofit/>
          </a:bodyPr>
          <a:lstStyle/>
          <a:p>
            <a:r>
              <a:rPr lang="en-US" sz="2500" b="1"/>
              <a:t>Tone </a:t>
            </a:r>
          </a:p>
          <a:p>
            <a:pPr lvl="1"/>
            <a:r>
              <a:rPr lang="en-US" sz="2500"/>
              <a:t>Reflective </a:t>
            </a:r>
          </a:p>
          <a:p>
            <a:pPr lvl="1"/>
            <a:r>
              <a:rPr lang="en-US" sz="2500"/>
              <a:t>Anguished </a:t>
            </a:r>
          </a:p>
          <a:p>
            <a:pPr lvl="1"/>
            <a:endParaRPr lang="en-US" sz="2500"/>
          </a:p>
          <a:p>
            <a:r>
              <a:rPr lang="en-US" sz="2500" b="1"/>
              <a:t>Mood </a:t>
            </a:r>
          </a:p>
          <a:p>
            <a:pPr lvl="1"/>
            <a:r>
              <a:rPr lang="en-US" sz="2500"/>
              <a:t>Dark </a:t>
            </a:r>
          </a:p>
          <a:p>
            <a:pPr lvl="1"/>
            <a:r>
              <a:rPr lang="en-US" sz="2500"/>
              <a:t>Gloomy </a:t>
            </a:r>
          </a:p>
          <a:p>
            <a:pPr lvl="1"/>
            <a:r>
              <a:rPr lang="en-US" sz="2500"/>
              <a:t>Pessimistic </a:t>
            </a:r>
          </a:p>
          <a:p>
            <a:pPr lvl="1"/>
            <a:r>
              <a:rPr lang="en-US" sz="2500"/>
              <a:t>Serious </a:t>
            </a:r>
          </a:p>
          <a:p>
            <a:pPr lvl="1"/>
            <a:endParaRPr lang="en-US" sz="2400"/>
          </a:p>
        </p:txBody>
      </p:sp>
    </p:spTree>
    <p:extLst>
      <p:ext uri="{BB962C8B-B14F-4D97-AF65-F5344CB8AC3E}">
        <p14:creationId xmlns:p14="http://schemas.microsoft.com/office/powerpoint/2010/main" val="350128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D72D-4D45-43A5-A2AF-8A7CF7D31FC7}"/>
              </a:ext>
            </a:extLst>
          </p:cNvPr>
          <p:cNvSpPr>
            <a:spLocks noGrp="1"/>
          </p:cNvSpPr>
          <p:nvPr>
            <p:ph type="title"/>
          </p:nvPr>
        </p:nvSpPr>
        <p:spPr/>
        <p:txBody>
          <a:bodyPr/>
          <a:lstStyle/>
          <a:p>
            <a:r>
              <a:rPr lang="en-US"/>
              <a:t>MAUS: Chapter 3 Plotline</a:t>
            </a:r>
          </a:p>
        </p:txBody>
      </p:sp>
      <p:sp>
        <p:nvSpPr>
          <p:cNvPr id="3" name="Content Placeholder 2">
            <a:extLst>
              <a:ext uri="{FF2B5EF4-FFF2-40B4-BE49-F238E27FC236}">
                <a16:creationId xmlns:a16="http://schemas.microsoft.com/office/drawing/2014/main" id="{5782DE53-D10A-4DDB-A7B3-8CFD17BD6761}"/>
              </a:ext>
            </a:extLst>
          </p:cNvPr>
          <p:cNvSpPr>
            <a:spLocks noGrp="1"/>
          </p:cNvSpPr>
          <p:nvPr>
            <p:ph idx="1"/>
          </p:nvPr>
        </p:nvSpPr>
        <p:spPr>
          <a:xfrm>
            <a:off x="1066800" y="1916215"/>
            <a:ext cx="10058400" cy="4118825"/>
          </a:xfrm>
        </p:spPr>
        <p:txBody>
          <a:bodyPr vert="horz" lIns="91440" tIns="45720" rIns="91440" bIns="45720" rtlCol="0" anchor="t">
            <a:normAutofit/>
          </a:bodyPr>
          <a:lstStyle/>
          <a:p>
            <a:pPr marL="0" indent="0">
              <a:buNone/>
            </a:pPr>
            <a:endParaRPr lang="en-US"/>
          </a:p>
          <a:p>
            <a:r>
              <a:rPr lang="en-US" sz="2000" b="1" dirty="0"/>
              <a:t>Who</a:t>
            </a:r>
            <a:r>
              <a:rPr lang="en-US" sz="2000" dirty="0"/>
              <a:t>, </a:t>
            </a:r>
            <a:r>
              <a:rPr lang="en-US" sz="2000" b="1" dirty="0"/>
              <a:t>What</a:t>
            </a:r>
            <a:r>
              <a:rPr lang="en-US" sz="2000" dirty="0"/>
              <a:t>, </a:t>
            </a:r>
            <a:r>
              <a:rPr lang="en-US" sz="2000" b="1" dirty="0"/>
              <a:t>and When?</a:t>
            </a:r>
          </a:p>
          <a:p>
            <a:pPr lvl="1"/>
            <a:r>
              <a:rPr lang="en-US" sz="2000" dirty="0"/>
              <a:t>Vladek Spiegelman was enlisted as a Polish soldier in 1939, and later captured as a prisoner of war by the Germans. He was later released and returned to Nazi-dominated Poland. </a:t>
            </a:r>
          </a:p>
          <a:p>
            <a:r>
              <a:rPr lang="en-US" sz="2000" b="1" dirty="0"/>
              <a:t>Where?</a:t>
            </a:r>
          </a:p>
          <a:p>
            <a:pPr lvl="1"/>
            <a:r>
              <a:rPr lang="en-US" sz="2000" dirty="0"/>
              <a:t>Vladek was fighting as a soldier on the trenches, when he was captured by the Germans.</a:t>
            </a:r>
          </a:p>
          <a:p>
            <a:pPr lvl="1"/>
            <a:r>
              <a:rPr lang="en-US" sz="2000" dirty="0"/>
              <a:t>Vladek was later captured and sent to a Prisoner-of-War camp, where the Jewish prisoners were treated much worse.</a:t>
            </a:r>
          </a:p>
          <a:p>
            <a:pPr marL="274320" lvl="1" indent="0">
              <a:buNone/>
            </a:pPr>
            <a:endParaRPr lang="en-US" sz="2000"/>
          </a:p>
        </p:txBody>
      </p:sp>
    </p:spTree>
    <p:extLst>
      <p:ext uri="{BB962C8B-B14F-4D97-AF65-F5344CB8AC3E}">
        <p14:creationId xmlns:p14="http://schemas.microsoft.com/office/powerpoint/2010/main" val="125025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E384C-61A0-4AA9-B9C0-BBF279C59849}"/>
              </a:ext>
            </a:extLst>
          </p:cNvPr>
          <p:cNvSpPr>
            <a:spLocks noGrp="1"/>
          </p:cNvSpPr>
          <p:nvPr>
            <p:ph type="title"/>
          </p:nvPr>
        </p:nvSpPr>
        <p:spPr/>
        <p:txBody>
          <a:bodyPr/>
          <a:lstStyle/>
          <a:p>
            <a:r>
              <a:rPr lang="en-US"/>
              <a:t>Chapter 3 Analysis </a:t>
            </a:r>
          </a:p>
        </p:txBody>
      </p:sp>
      <p:sp>
        <p:nvSpPr>
          <p:cNvPr id="3" name="Content Placeholder 2">
            <a:extLst>
              <a:ext uri="{FF2B5EF4-FFF2-40B4-BE49-F238E27FC236}">
                <a16:creationId xmlns:a16="http://schemas.microsoft.com/office/drawing/2014/main" id="{99EBA956-3BF6-4275-8F39-DD4A1895830D}"/>
              </a:ext>
            </a:extLst>
          </p:cNvPr>
          <p:cNvSpPr>
            <a:spLocks noGrp="1"/>
          </p:cNvSpPr>
          <p:nvPr>
            <p:ph idx="1"/>
          </p:nvPr>
        </p:nvSpPr>
        <p:spPr>
          <a:xfrm>
            <a:off x="986589" y="1718111"/>
            <a:ext cx="10058400" cy="4681605"/>
          </a:xfrm>
        </p:spPr>
        <p:txBody>
          <a:bodyPr vert="horz" lIns="91440" tIns="45720" rIns="91440" bIns="45720" rtlCol="0" anchor="t">
            <a:normAutofit/>
          </a:bodyPr>
          <a:lstStyle/>
          <a:p>
            <a:r>
              <a:rPr lang="en-US" b="1" dirty="0"/>
              <a:t>Parallel of the Past and Present</a:t>
            </a:r>
            <a:r>
              <a:rPr lang="en-US" dirty="0"/>
              <a:t> – This is shown when the soldier shouts at Vladek to clean and Vladek shouts at Art to clean as well.  </a:t>
            </a:r>
          </a:p>
          <a:p>
            <a:r>
              <a:rPr lang="en-US" b="1" dirty="0"/>
              <a:t>Reliance in Religion</a:t>
            </a:r>
            <a:r>
              <a:rPr lang="en-US" dirty="0"/>
              <a:t> - Vladek dreams about his grandfather saying that he would be free on the day of </a:t>
            </a:r>
            <a:r>
              <a:rPr lang="en-US" b="1" i="1" dirty="0" err="1"/>
              <a:t>Parshas</a:t>
            </a:r>
            <a:r>
              <a:rPr lang="en-US" b="1" i="1" dirty="0"/>
              <a:t> </a:t>
            </a:r>
            <a:r>
              <a:rPr lang="en-US" b="1" i="1" dirty="0" err="1"/>
              <a:t>Truma</a:t>
            </a:r>
            <a:r>
              <a:rPr lang="en-US" b="1" i="1" dirty="0"/>
              <a:t> </a:t>
            </a:r>
            <a:r>
              <a:rPr lang="en-US" i="1" dirty="0"/>
              <a:t>(a Jewish religious day).</a:t>
            </a:r>
            <a:r>
              <a:rPr lang="en-US" b="1" i="1" dirty="0"/>
              <a:t> </a:t>
            </a:r>
          </a:p>
          <a:p>
            <a:r>
              <a:rPr lang="en-US" b="1" dirty="0"/>
              <a:t>Family</a:t>
            </a:r>
            <a:r>
              <a:rPr lang="en-US" dirty="0"/>
              <a:t> – Symbols of family were seen in this chapter when Art refuses to listen to Vladek complain about Mala, Vladek's father's goal in not sending his sons to the war, and Vladek's happiness in seeing his family again after being released. </a:t>
            </a:r>
          </a:p>
          <a:p>
            <a:r>
              <a:rPr lang="en-US" b="1" dirty="0"/>
              <a:t>Symbols - </a:t>
            </a:r>
            <a:r>
              <a:rPr lang="en-US" dirty="0"/>
              <a:t>The Chapter picture (Prisoner of War) shows the mistreatment of Jews and the capture of Vladek. The animals in the novel shows the inferiority and superiority in races through the hierarchy of animals.</a:t>
            </a:r>
          </a:p>
          <a:p>
            <a:r>
              <a:rPr lang="en-US" b="1" dirty="0"/>
              <a:t>Commentary</a:t>
            </a:r>
            <a:r>
              <a:rPr lang="en-US" dirty="0"/>
              <a:t>: </a:t>
            </a:r>
          </a:p>
          <a:p>
            <a:pPr lvl="1"/>
            <a:r>
              <a:rPr lang="en-US" dirty="0"/>
              <a:t>Vladek‘s complaints of Mala reflect the anger that the Holocaust left in him. </a:t>
            </a:r>
          </a:p>
          <a:p>
            <a:pPr lvl="1"/>
            <a:r>
              <a:rPr lang="en-US" dirty="0"/>
              <a:t>The Nazis cruel treatment on the Jews compared to other races showed that they blamed all their misfortunes on them.</a:t>
            </a:r>
          </a:p>
          <a:p>
            <a:pPr lvl="1"/>
            <a:endParaRPr lang="en-US"/>
          </a:p>
        </p:txBody>
      </p:sp>
    </p:spTree>
    <p:extLst>
      <p:ext uri="{BB962C8B-B14F-4D97-AF65-F5344CB8AC3E}">
        <p14:creationId xmlns:p14="http://schemas.microsoft.com/office/powerpoint/2010/main" val="1225569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1C54-FA19-49E4-BABA-CD7B82FD9511}"/>
              </a:ext>
            </a:extLst>
          </p:cNvPr>
          <p:cNvSpPr>
            <a:spLocks noGrp="1"/>
          </p:cNvSpPr>
          <p:nvPr>
            <p:ph type="title"/>
          </p:nvPr>
        </p:nvSpPr>
        <p:spPr/>
        <p:txBody>
          <a:bodyPr/>
          <a:lstStyle/>
          <a:p>
            <a:r>
              <a:rPr lang="en-US"/>
              <a:t>Closing Statement </a:t>
            </a:r>
          </a:p>
        </p:txBody>
      </p:sp>
      <p:sp>
        <p:nvSpPr>
          <p:cNvPr id="3" name="Content Placeholder 2">
            <a:extLst>
              <a:ext uri="{FF2B5EF4-FFF2-40B4-BE49-F238E27FC236}">
                <a16:creationId xmlns:a16="http://schemas.microsoft.com/office/drawing/2014/main" id="{776A7463-1FAD-4F5F-8B28-B5AE797913AB}"/>
              </a:ext>
            </a:extLst>
          </p:cNvPr>
          <p:cNvSpPr>
            <a:spLocks noGrp="1"/>
          </p:cNvSpPr>
          <p:nvPr>
            <p:ph idx="1"/>
          </p:nvPr>
        </p:nvSpPr>
        <p:spPr/>
        <p:txBody>
          <a:bodyPr vert="horz" lIns="91440" tIns="45720" rIns="91440" bIns="45720" rtlCol="0" anchor="t">
            <a:normAutofit/>
          </a:bodyPr>
          <a:lstStyle/>
          <a:p>
            <a:r>
              <a:rPr lang="en-US" sz="2000" dirty="0"/>
              <a:t>Maus is a graphical novel that follows the life of Vladek Spiegelman, a Holocaust survivor, through his interview with Art Spiegelman. Vladek's life depicts the rise and downfall of the Nazi party, along with the influence it had on his life. </a:t>
            </a:r>
          </a:p>
          <a:p>
            <a:r>
              <a:rPr lang="en-US" sz="2000" dirty="0"/>
              <a:t>Chapter 3: Prisoner of War </a:t>
            </a:r>
          </a:p>
          <a:p>
            <a:pPr lvl="1"/>
            <a:r>
              <a:rPr lang="en-US" sz="2000" dirty="0"/>
              <a:t>The chapter shows how Vladek was affected by the Holocaust and how it now affects his daily life. </a:t>
            </a:r>
          </a:p>
          <a:p>
            <a:pPr lvl="1"/>
            <a:r>
              <a:rPr lang="en-US" sz="2000" dirty="0"/>
              <a:t>Additionally, the chapter shows the treatment that Jews went through in the Holocaust and under German law.</a:t>
            </a:r>
          </a:p>
        </p:txBody>
      </p:sp>
    </p:spTree>
    <p:extLst>
      <p:ext uri="{BB962C8B-B14F-4D97-AF65-F5344CB8AC3E}">
        <p14:creationId xmlns:p14="http://schemas.microsoft.com/office/powerpoint/2010/main" val="168133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57E2-6ABB-446C-8ABD-1A51DCC7AE2E}"/>
              </a:ext>
            </a:extLst>
          </p:cNvPr>
          <p:cNvSpPr>
            <a:spLocks noGrp="1"/>
          </p:cNvSpPr>
          <p:nvPr>
            <p:ph type="title"/>
          </p:nvPr>
        </p:nvSpPr>
        <p:spPr/>
        <p:txBody>
          <a:bodyPr/>
          <a:lstStyle/>
          <a:p>
            <a:r>
              <a:rPr lang="en-US"/>
              <a:t>Works Cited </a:t>
            </a:r>
          </a:p>
        </p:txBody>
      </p:sp>
      <p:sp>
        <p:nvSpPr>
          <p:cNvPr id="3" name="Content Placeholder 2">
            <a:extLst>
              <a:ext uri="{FF2B5EF4-FFF2-40B4-BE49-F238E27FC236}">
                <a16:creationId xmlns:a16="http://schemas.microsoft.com/office/drawing/2014/main" id="{1BD3909A-1921-40EA-9593-CC74DD2041F4}"/>
              </a:ext>
            </a:extLst>
          </p:cNvPr>
          <p:cNvSpPr>
            <a:spLocks noGrp="1"/>
          </p:cNvSpPr>
          <p:nvPr>
            <p:ph idx="1"/>
          </p:nvPr>
        </p:nvSpPr>
        <p:spPr/>
        <p:txBody>
          <a:bodyPr vert="horz" lIns="91440" tIns="45720" rIns="91440" bIns="45720" rtlCol="0" anchor="t">
            <a:normAutofit/>
          </a:bodyPr>
          <a:lstStyle/>
          <a:p>
            <a:r>
              <a:rPr lang="en-US" err="1">
                <a:ea typeface="+mn-lt"/>
                <a:cs typeface="+mn-lt"/>
              </a:rPr>
              <a:t>Shmoop</a:t>
            </a:r>
            <a:r>
              <a:rPr lang="en-US">
                <a:ea typeface="+mn-lt"/>
                <a:cs typeface="+mn-lt"/>
              </a:rPr>
              <a:t> Editorial Team. “Maus: A Survivor's Tale Themes.” </a:t>
            </a:r>
            <a:r>
              <a:rPr lang="en-US" i="1" err="1">
                <a:ea typeface="+mn-lt"/>
                <a:cs typeface="+mn-lt"/>
              </a:rPr>
              <a:t>Shmoop</a:t>
            </a:r>
            <a:r>
              <a:rPr lang="en-US">
                <a:ea typeface="+mn-lt"/>
                <a:cs typeface="+mn-lt"/>
              </a:rPr>
              <a:t>, </a:t>
            </a:r>
            <a:r>
              <a:rPr lang="en-US" err="1">
                <a:ea typeface="+mn-lt"/>
                <a:cs typeface="+mn-lt"/>
              </a:rPr>
              <a:t>Shmoop</a:t>
            </a:r>
            <a:r>
              <a:rPr lang="en-US">
                <a:ea typeface="+mn-lt"/>
                <a:cs typeface="+mn-lt"/>
              </a:rPr>
              <a:t> University, 11 Nov. 2008, </a:t>
            </a:r>
            <a:r>
              <a:rPr lang="en-US">
                <a:ea typeface="+mn-lt"/>
                <a:cs typeface="+mn-lt"/>
                <a:hlinkClick r:id="rId2"/>
              </a:rPr>
              <a:t>www.shmoop.com/maus/themes.html</a:t>
            </a:r>
            <a:r>
              <a:rPr lang="en-US">
                <a:ea typeface="+mn-lt"/>
                <a:cs typeface="+mn-lt"/>
              </a:rPr>
              <a:t>.</a:t>
            </a:r>
            <a:endParaRPr lang="en-US"/>
          </a:p>
          <a:p>
            <a:r>
              <a:rPr lang="en-US">
                <a:ea typeface="+mn-lt"/>
                <a:cs typeface="+mn-lt"/>
                <a:hlinkClick r:id="rId3"/>
              </a:rPr>
              <a:t>https://www.litcharts.com/lit/maus/part-1-chapter-3</a:t>
            </a:r>
            <a:endParaRPr lang="en-US"/>
          </a:p>
          <a:p>
            <a:r>
              <a:rPr lang="en-US">
                <a:ea typeface="+mn-lt"/>
                <a:cs typeface="+mn-lt"/>
              </a:rPr>
              <a:t>Philip, Lucas. “Maus - by Art Spiegelman.” </a:t>
            </a:r>
            <a:r>
              <a:rPr lang="en-US" i="1">
                <a:ea typeface="+mn-lt"/>
                <a:cs typeface="+mn-lt"/>
              </a:rPr>
              <a:t>Prezi.com</a:t>
            </a:r>
            <a:r>
              <a:rPr lang="en-US">
                <a:ea typeface="+mn-lt"/>
                <a:cs typeface="+mn-lt"/>
              </a:rPr>
              <a:t>, 2015, </a:t>
            </a:r>
            <a:r>
              <a:rPr lang="en-US">
                <a:ea typeface="+mn-lt"/>
                <a:cs typeface="+mn-lt"/>
                <a:hlinkClick r:id="rId4"/>
              </a:rPr>
              <a:t>https://prezi.com/jcvss7s-jh1g/maus-by-art-spiegelman/</a:t>
            </a:r>
            <a:endParaRPr lang="en-US"/>
          </a:p>
          <a:p>
            <a:endParaRPr lang="en-US"/>
          </a:p>
          <a:p>
            <a:endParaRPr lang="en-US"/>
          </a:p>
        </p:txBody>
      </p:sp>
    </p:spTree>
    <p:extLst>
      <p:ext uri="{BB962C8B-B14F-4D97-AF65-F5344CB8AC3E}">
        <p14:creationId xmlns:p14="http://schemas.microsoft.com/office/powerpoint/2010/main" val="2406328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0</TotalTime>
  <Words>203</Words>
  <Application>Microsoft Office PowerPoint</Application>
  <PresentationFormat>Widescreen</PresentationFormat>
  <Paragraphs>68</Paragraphs>
  <Slides>9</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Garamond</vt:lpstr>
      <vt:lpstr>Savon</vt:lpstr>
      <vt:lpstr>Introduction to maus</vt:lpstr>
      <vt:lpstr>MULTIMEDIA  CLIP</vt:lpstr>
      <vt:lpstr>Main Characters </vt:lpstr>
      <vt:lpstr>PowerPoint Presentation</vt:lpstr>
      <vt:lpstr>PowerPoint Presentation</vt:lpstr>
      <vt:lpstr>MAUS: Chapter 3 Plotline</vt:lpstr>
      <vt:lpstr>Chapter 3 Analysis </vt:lpstr>
      <vt:lpstr>Closing Statement </vt:lpstr>
      <vt:lpstr>Works Cited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Kyung</dc:creator>
  <cp:lastModifiedBy>Lee, Kyung</cp:lastModifiedBy>
  <cp:revision>101</cp:revision>
  <dcterms:created xsi:type="dcterms:W3CDTF">2020-02-07T17:43:17Z</dcterms:created>
  <dcterms:modified xsi:type="dcterms:W3CDTF">2020-02-14T18:50:24Z</dcterms:modified>
</cp:coreProperties>
</file>